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79" r:id="rId2"/>
  </p:sldMasterIdLst>
  <p:notesMasterIdLst>
    <p:notesMasterId r:id="rId23"/>
  </p:notesMasterIdLst>
  <p:sldIdLst>
    <p:sldId id="256" r:id="rId3"/>
    <p:sldId id="257" r:id="rId4"/>
    <p:sldId id="258" r:id="rId5"/>
    <p:sldId id="259" r:id="rId6"/>
    <p:sldId id="284" r:id="rId7"/>
    <p:sldId id="260" r:id="rId8"/>
    <p:sldId id="263" r:id="rId9"/>
    <p:sldId id="265" r:id="rId10"/>
    <p:sldId id="264" r:id="rId11"/>
    <p:sldId id="285" r:id="rId12"/>
    <p:sldId id="268" r:id="rId13"/>
    <p:sldId id="270" r:id="rId14"/>
    <p:sldId id="269" r:id="rId15"/>
    <p:sldId id="271" r:id="rId16"/>
    <p:sldId id="286" r:id="rId17"/>
    <p:sldId id="272" r:id="rId18"/>
    <p:sldId id="273" r:id="rId19"/>
    <p:sldId id="274" r:id="rId20"/>
    <p:sldId id="275" r:id="rId21"/>
    <p:sldId id="278" r:id="rId22"/>
  </p:sldIdLst>
  <p:sldSz cx="12192000" cy="6858000"/>
  <p:notesSz cx="6858000" cy="9144000"/>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3692"/>
  </p:normalViewPr>
  <p:slideViewPr>
    <p:cSldViewPr snapToGrid="0" snapToObjects="1">
      <p:cViewPr varScale="1">
        <p:scale>
          <a:sx n="85" d="100"/>
          <a:sy n="85" d="100"/>
        </p:scale>
        <p:origin x="533"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058EB-0C06-4C0D-8D28-16D2313D12E5}" type="doc">
      <dgm:prSet loTypeId="urn:microsoft.com/office/officeart/2005/8/layout/process2" loCatId="process" qsTypeId="urn:microsoft.com/office/officeart/2005/8/quickstyle/simple1" qsCatId="simple" csTypeId="urn:microsoft.com/office/officeart/2005/8/colors/accent3_1" csCatId="accent3" phldr="1"/>
      <dgm:spPr/>
    </dgm:pt>
    <dgm:pt modelId="{595052E6-840B-4894-8D61-F935071800F6}">
      <dgm:prSet phldrT="[文本]"/>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t>是否发病前去往过武汉、接触过新冠患者</a:t>
          </a:r>
        </a:p>
      </dgm:t>
    </dgm:pt>
    <dgm:pt modelId="{B2766448-421F-4205-9167-AA501ACAB2A9}" type="parTrans" cxnId="{D6505F90-FB0A-4FE5-B50D-A00AE66D426E}">
      <dgm:prSet/>
      <dgm:spPr/>
      <dgm:t>
        <a:bodyPr/>
        <a:lstStyle/>
        <a:p>
          <a:endParaRPr lang="zh-CN" altLang="en-US"/>
        </a:p>
      </dgm:t>
    </dgm:pt>
    <dgm:pt modelId="{6475D423-BF10-4718-AC7D-23033083E547}" type="sibTrans" cxnId="{D6505F90-FB0A-4FE5-B50D-A00AE66D426E}">
      <dgm:prSet/>
      <dgm:spPr/>
      <dgm:t>
        <a:bodyPr/>
        <a:lstStyle/>
        <a:p>
          <a:endParaRPr lang="zh-CN" altLang="en-US"/>
        </a:p>
      </dgm:t>
    </dgm:pt>
    <dgm:pt modelId="{D2F1E5CD-07CA-4475-9D6F-A69FE7FF7783}">
      <dgm:prSet phldrT="[文本]"/>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dirty="0"/>
            <a:t>是否出现发热和炎症等临床表现</a:t>
          </a:r>
        </a:p>
      </dgm:t>
    </dgm:pt>
    <dgm:pt modelId="{762C3087-B1ED-4D31-8059-C96C3F2B2CAD}" type="parTrans" cxnId="{E21280DC-0DA9-4C06-8A7D-03D774463CEB}">
      <dgm:prSet/>
      <dgm:spPr/>
      <dgm:t>
        <a:bodyPr/>
        <a:lstStyle/>
        <a:p>
          <a:endParaRPr lang="zh-CN" altLang="en-US"/>
        </a:p>
      </dgm:t>
    </dgm:pt>
    <dgm:pt modelId="{407C9D64-E0D0-4BF7-A265-821FA7970FE7}" type="sibTrans" cxnId="{E21280DC-0DA9-4C06-8A7D-03D774463CEB}">
      <dgm:prSet/>
      <dgm:spPr/>
      <dgm:t>
        <a:bodyPr/>
        <a:lstStyle/>
        <a:p>
          <a:endParaRPr lang="zh-CN" altLang="en-US"/>
        </a:p>
      </dgm:t>
    </dgm:pt>
    <dgm:pt modelId="{1E16C085-AE41-448A-B631-5271F5D35EDF}">
      <dgm:prSet phldrT="[文本]"/>
      <dgm:spPr/>
      <dgm:t>
        <a:bodyPr/>
        <a:lstStyle/>
        <a:p>
          <a:r>
            <a:rPr lang="zh-CN" altLang="en-US" dirty="0"/>
            <a:t>医院积极诊疗</a:t>
          </a:r>
        </a:p>
      </dgm:t>
    </dgm:pt>
    <dgm:pt modelId="{71C01FBD-44FA-4E49-8B32-0DD1980B3E53}" type="parTrans" cxnId="{710E32E5-95C5-426D-B62D-18DA84232873}">
      <dgm:prSet/>
      <dgm:spPr/>
      <dgm:t>
        <a:bodyPr/>
        <a:lstStyle/>
        <a:p>
          <a:endParaRPr lang="zh-CN" altLang="en-US"/>
        </a:p>
      </dgm:t>
    </dgm:pt>
    <dgm:pt modelId="{AF16B2DB-2A72-4163-92BF-5E91D8CFD44C}" type="sibTrans" cxnId="{710E32E5-95C5-426D-B62D-18DA84232873}">
      <dgm:prSet/>
      <dgm:spPr/>
      <dgm:t>
        <a:bodyPr/>
        <a:lstStyle/>
        <a:p>
          <a:endParaRPr lang="zh-CN" altLang="en-US"/>
        </a:p>
      </dgm:t>
    </dgm:pt>
    <dgm:pt modelId="{12CE178F-536A-43FF-81FC-9FFBD9096515}" type="pres">
      <dgm:prSet presAssocID="{A4D058EB-0C06-4C0D-8D28-16D2313D12E5}" presName="linearFlow" presStyleCnt="0">
        <dgm:presLayoutVars>
          <dgm:resizeHandles val="exact"/>
        </dgm:presLayoutVars>
      </dgm:prSet>
      <dgm:spPr/>
    </dgm:pt>
    <dgm:pt modelId="{F71F7BC9-79E2-4237-99E6-FC1F0C5178EF}" type="pres">
      <dgm:prSet presAssocID="{595052E6-840B-4894-8D61-F935071800F6}" presName="node" presStyleLbl="node1" presStyleIdx="0" presStyleCnt="3">
        <dgm:presLayoutVars>
          <dgm:bulletEnabled val="1"/>
        </dgm:presLayoutVars>
      </dgm:prSet>
      <dgm:spPr/>
    </dgm:pt>
    <dgm:pt modelId="{557F0C95-EA81-46C5-A98E-4E54DEB4035A}" type="pres">
      <dgm:prSet presAssocID="{6475D423-BF10-4718-AC7D-23033083E547}" presName="sibTrans" presStyleLbl="sibTrans2D1" presStyleIdx="0" presStyleCnt="2"/>
      <dgm:spPr/>
    </dgm:pt>
    <dgm:pt modelId="{89D3CB3B-710F-4789-99D8-64AA6C7307EC}" type="pres">
      <dgm:prSet presAssocID="{6475D423-BF10-4718-AC7D-23033083E547}" presName="connectorText" presStyleLbl="sibTrans2D1" presStyleIdx="0" presStyleCnt="2"/>
      <dgm:spPr/>
    </dgm:pt>
    <dgm:pt modelId="{E76DFDF6-178D-4E69-A948-786896D65636}" type="pres">
      <dgm:prSet presAssocID="{D2F1E5CD-07CA-4475-9D6F-A69FE7FF7783}" presName="node" presStyleLbl="node1" presStyleIdx="1" presStyleCnt="3">
        <dgm:presLayoutVars>
          <dgm:bulletEnabled val="1"/>
        </dgm:presLayoutVars>
      </dgm:prSet>
      <dgm:spPr/>
    </dgm:pt>
    <dgm:pt modelId="{1884DC31-943C-437B-A8BF-627EFDBE064B}" type="pres">
      <dgm:prSet presAssocID="{407C9D64-E0D0-4BF7-A265-821FA7970FE7}" presName="sibTrans" presStyleLbl="sibTrans2D1" presStyleIdx="1" presStyleCnt="2"/>
      <dgm:spPr/>
    </dgm:pt>
    <dgm:pt modelId="{7A320274-148D-433F-8D65-ADD7FE52BE46}" type="pres">
      <dgm:prSet presAssocID="{407C9D64-E0D0-4BF7-A265-821FA7970FE7}" presName="connectorText" presStyleLbl="sibTrans2D1" presStyleIdx="1" presStyleCnt="2"/>
      <dgm:spPr/>
    </dgm:pt>
    <dgm:pt modelId="{D450CD02-D903-4CC7-9F2A-C7784AD0F51C}" type="pres">
      <dgm:prSet presAssocID="{1E16C085-AE41-448A-B631-5271F5D35EDF}" presName="node" presStyleLbl="node1" presStyleIdx="2" presStyleCnt="3">
        <dgm:presLayoutVars>
          <dgm:bulletEnabled val="1"/>
        </dgm:presLayoutVars>
      </dgm:prSet>
      <dgm:spPr/>
    </dgm:pt>
  </dgm:ptLst>
  <dgm:cxnLst>
    <dgm:cxn modelId="{A47A8F0B-907D-4A75-B825-04BA9A039F4A}" type="presOf" srcId="{407C9D64-E0D0-4BF7-A265-821FA7970FE7}" destId="{1884DC31-943C-437B-A8BF-627EFDBE064B}" srcOrd="0" destOrd="0" presId="urn:microsoft.com/office/officeart/2005/8/layout/process2"/>
    <dgm:cxn modelId="{142FF653-F332-494F-AE48-A5C199908753}" type="presOf" srcId="{407C9D64-E0D0-4BF7-A265-821FA7970FE7}" destId="{7A320274-148D-433F-8D65-ADD7FE52BE46}" srcOrd="1" destOrd="0" presId="urn:microsoft.com/office/officeart/2005/8/layout/process2"/>
    <dgm:cxn modelId="{5FA8DE58-7524-47AC-BCD4-DEA79C37BF26}" type="presOf" srcId="{1E16C085-AE41-448A-B631-5271F5D35EDF}" destId="{D450CD02-D903-4CC7-9F2A-C7784AD0F51C}" srcOrd="0" destOrd="0" presId="urn:microsoft.com/office/officeart/2005/8/layout/process2"/>
    <dgm:cxn modelId="{D6505F90-FB0A-4FE5-B50D-A00AE66D426E}" srcId="{A4D058EB-0C06-4C0D-8D28-16D2313D12E5}" destId="{595052E6-840B-4894-8D61-F935071800F6}" srcOrd="0" destOrd="0" parTransId="{B2766448-421F-4205-9167-AA501ACAB2A9}" sibTransId="{6475D423-BF10-4718-AC7D-23033083E547}"/>
    <dgm:cxn modelId="{BE849595-A8C1-494C-BDF3-C026932F10C3}" type="presOf" srcId="{6475D423-BF10-4718-AC7D-23033083E547}" destId="{557F0C95-EA81-46C5-A98E-4E54DEB4035A}" srcOrd="0" destOrd="0" presId="urn:microsoft.com/office/officeart/2005/8/layout/process2"/>
    <dgm:cxn modelId="{84F48BBB-993A-4D40-AF2F-1B8E66CA8C75}" type="presOf" srcId="{D2F1E5CD-07CA-4475-9D6F-A69FE7FF7783}" destId="{E76DFDF6-178D-4E69-A948-786896D65636}" srcOrd="0" destOrd="0" presId="urn:microsoft.com/office/officeart/2005/8/layout/process2"/>
    <dgm:cxn modelId="{C72AF4C5-B9D6-497B-B08F-03E49122AACA}" type="presOf" srcId="{595052E6-840B-4894-8D61-F935071800F6}" destId="{F71F7BC9-79E2-4237-99E6-FC1F0C5178EF}" srcOrd="0" destOrd="0" presId="urn:microsoft.com/office/officeart/2005/8/layout/process2"/>
    <dgm:cxn modelId="{E21280DC-0DA9-4C06-8A7D-03D774463CEB}" srcId="{A4D058EB-0C06-4C0D-8D28-16D2313D12E5}" destId="{D2F1E5CD-07CA-4475-9D6F-A69FE7FF7783}" srcOrd="1" destOrd="0" parTransId="{762C3087-B1ED-4D31-8059-C96C3F2B2CAD}" sibTransId="{407C9D64-E0D0-4BF7-A265-821FA7970FE7}"/>
    <dgm:cxn modelId="{710E32E5-95C5-426D-B62D-18DA84232873}" srcId="{A4D058EB-0C06-4C0D-8D28-16D2313D12E5}" destId="{1E16C085-AE41-448A-B631-5271F5D35EDF}" srcOrd="2" destOrd="0" parTransId="{71C01FBD-44FA-4E49-8B32-0DD1980B3E53}" sibTransId="{AF16B2DB-2A72-4163-92BF-5E91D8CFD44C}"/>
    <dgm:cxn modelId="{5752C3ED-19ED-495F-9FAA-F9060D51CD92}" type="presOf" srcId="{A4D058EB-0C06-4C0D-8D28-16D2313D12E5}" destId="{12CE178F-536A-43FF-81FC-9FFBD9096515}" srcOrd="0" destOrd="0" presId="urn:microsoft.com/office/officeart/2005/8/layout/process2"/>
    <dgm:cxn modelId="{ABE153F6-0117-42D8-9085-665FEB2DC6E9}" type="presOf" srcId="{6475D423-BF10-4718-AC7D-23033083E547}" destId="{89D3CB3B-710F-4789-99D8-64AA6C7307EC}" srcOrd="1" destOrd="0" presId="urn:microsoft.com/office/officeart/2005/8/layout/process2"/>
    <dgm:cxn modelId="{3CE73E43-D3AB-442A-B0EA-37FDA1EF1CA5}" type="presParOf" srcId="{12CE178F-536A-43FF-81FC-9FFBD9096515}" destId="{F71F7BC9-79E2-4237-99E6-FC1F0C5178EF}" srcOrd="0" destOrd="0" presId="urn:microsoft.com/office/officeart/2005/8/layout/process2"/>
    <dgm:cxn modelId="{177F5FC4-A3D2-47C5-B35B-13E58F6F9649}" type="presParOf" srcId="{12CE178F-536A-43FF-81FC-9FFBD9096515}" destId="{557F0C95-EA81-46C5-A98E-4E54DEB4035A}" srcOrd="1" destOrd="0" presId="urn:microsoft.com/office/officeart/2005/8/layout/process2"/>
    <dgm:cxn modelId="{8DE6C378-D943-41AB-8C3D-9CE6552F1106}" type="presParOf" srcId="{557F0C95-EA81-46C5-A98E-4E54DEB4035A}" destId="{89D3CB3B-710F-4789-99D8-64AA6C7307EC}" srcOrd="0" destOrd="0" presId="urn:microsoft.com/office/officeart/2005/8/layout/process2"/>
    <dgm:cxn modelId="{F7F9F8BB-C3F4-4DED-889F-66E64D51A0EB}" type="presParOf" srcId="{12CE178F-536A-43FF-81FC-9FFBD9096515}" destId="{E76DFDF6-178D-4E69-A948-786896D65636}" srcOrd="2" destOrd="0" presId="urn:microsoft.com/office/officeart/2005/8/layout/process2"/>
    <dgm:cxn modelId="{6635DCA0-2F7A-4FA5-B48C-4FCE40DCC396}" type="presParOf" srcId="{12CE178F-536A-43FF-81FC-9FFBD9096515}" destId="{1884DC31-943C-437B-A8BF-627EFDBE064B}" srcOrd="3" destOrd="0" presId="urn:microsoft.com/office/officeart/2005/8/layout/process2"/>
    <dgm:cxn modelId="{A5BC686E-D93C-4B26-9217-AA3027BA09AD}" type="presParOf" srcId="{1884DC31-943C-437B-A8BF-627EFDBE064B}" destId="{7A320274-148D-433F-8D65-ADD7FE52BE46}" srcOrd="0" destOrd="0" presId="urn:microsoft.com/office/officeart/2005/8/layout/process2"/>
    <dgm:cxn modelId="{031B1E0B-677E-4B1A-8C73-1C473F42B8C8}" type="presParOf" srcId="{12CE178F-536A-43FF-81FC-9FFBD9096515}" destId="{D450CD02-D903-4CC7-9F2A-C7784AD0F51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18DD4-6D74-4364-B236-ECCAFB1DD27A}" type="doc">
      <dgm:prSet loTypeId="urn:microsoft.com/office/officeart/2009/3/layout/SubStepProcess" loCatId="process" qsTypeId="urn:microsoft.com/office/officeart/2005/8/quickstyle/simple1" qsCatId="simple" csTypeId="urn:microsoft.com/office/officeart/2005/8/colors/accent1_1" csCatId="accent1" phldr="1"/>
      <dgm:spPr/>
      <dgm:t>
        <a:bodyPr/>
        <a:lstStyle/>
        <a:p>
          <a:endParaRPr lang="zh-CN" altLang="en-US"/>
        </a:p>
      </dgm:t>
    </dgm:pt>
    <dgm:pt modelId="{0C4ACC54-C828-47BA-8812-09B34430FEF3}">
      <dgm:prSet phldrT="[文本]"/>
      <dgm:spPr/>
      <dgm:t>
        <a:bodyPr/>
        <a:lstStyle/>
        <a:p>
          <a:r>
            <a:rPr lang="zh-CN" altLang="en-US" dirty="0"/>
            <a:t>国家医保补贴医疗费用</a:t>
          </a:r>
        </a:p>
      </dgm:t>
    </dgm:pt>
    <dgm:pt modelId="{A25D19B4-E9D4-4211-AFC4-2B0618708A32}" type="parTrans" cxnId="{48283C91-B4B1-4BF1-9982-0CA95EA1FCB7}">
      <dgm:prSet/>
      <dgm:spPr/>
      <dgm:t>
        <a:bodyPr/>
        <a:lstStyle/>
        <a:p>
          <a:endParaRPr lang="zh-CN" altLang="en-US"/>
        </a:p>
      </dgm:t>
    </dgm:pt>
    <dgm:pt modelId="{612459D9-0118-47E8-B884-0380E73662AF}" type="sibTrans" cxnId="{48283C91-B4B1-4BF1-9982-0CA95EA1FCB7}">
      <dgm:prSet/>
      <dgm:spPr/>
      <dgm:t>
        <a:bodyPr/>
        <a:lstStyle/>
        <a:p>
          <a:endParaRPr lang="zh-CN" altLang="en-US"/>
        </a:p>
      </dgm:t>
    </dgm:pt>
    <dgm:pt modelId="{A0C9DCC5-448A-4F48-BD2E-8AB665B4E6FB}">
      <dgm:prSet phldrT="[文本]"/>
      <dgm:spPr/>
      <dgm:t>
        <a:bodyPr/>
        <a:lstStyle/>
        <a:p>
          <a:r>
            <a:rPr lang="zh-CN" altLang="en-US" dirty="0"/>
            <a:t>接纳现实</a:t>
          </a:r>
        </a:p>
      </dgm:t>
    </dgm:pt>
    <dgm:pt modelId="{43C270DE-7CCD-43EC-AD39-1ED4E29BA279}" type="parTrans" cxnId="{D7051E95-3AB5-4057-9445-143145D64545}">
      <dgm:prSet/>
      <dgm:spPr/>
      <dgm:t>
        <a:bodyPr/>
        <a:lstStyle/>
        <a:p>
          <a:endParaRPr lang="zh-CN" altLang="en-US"/>
        </a:p>
      </dgm:t>
    </dgm:pt>
    <dgm:pt modelId="{CD001F0A-3F9F-4B68-ABBB-F366EA6E1E25}" type="sibTrans" cxnId="{D7051E95-3AB5-4057-9445-143145D64545}">
      <dgm:prSet/>
      <dgm:spPr/>
      <dgm:t>
        <a:bodyPr/>
        <a:lstStyle/>
        <a:p>
          <a:endParaRPr lang="zh-CN" altLang="en-US"/>
        </a:p>
      </dgm:t>
    </dgm:pt>
    <dgm:pt modelId="{5C19047D-540C-4D9B-B035-13CFB6E419A9}">
      <dgm:prSet phldrT="[文本]"/>
      <dgm:spPr/>
      <dgm:t>
        <a:bodyPr/>
        <a:lstStyle/>
        <a:p>
          <a:r>
            <a:rPr lang="zh-CN" altLang="en-US" dirty="0"/>
            <a:t>积极配合</a:t>
          </a:r>
        </a:p>
      </dgm:t>
    </dgm:pt>
    <dgm:pt modelId="{3DDA0DFC-34E4-4D1D-8B0E-800CE8366454}" type="parTrans" cxnId="{F9F625A7-184C-42EF-A85A-25E739EF2F62}">
      <dgm:prSet/>
      <dgm:spPr/>
      <dgm:t>
        <a:bodyPr/>
        <a:lstStyle/>
        <a:p>
          <a:endParaRPr lang="zh-CN" altLang="en-US"/>
        </a:p>
      </dgm:t>
    </dgm:pt>
    <dgm:pt modelId="{D857FFC9-9F86-4073-9CC6-07CBB4DE783C}" type="sibTrans" cxnId="{F9F625A7-184C-42EF-A85A-25E739EF2F62}">
      <dgm:prSet/>
      <dgm:spPr/>
      <dgm:t>
        <a:bodyPr/>
        <a:lstStyle/>
        <a:p>
          <a:endParaRPr lang="zh-CN" altLang="en-US"/>
        </a:p>
      </dgm:t>
    </dgm:pt>
    <dgm:pt modelId="{57C32828-FF53-4D7D-AF74-9D331E1B563A}">
      <dgm:prSet phldrT="[文本]"/>
      <dgm:spPr/>
      <dgm:t>
        <a:bodyPr/>
        <a:lstStyle/>
        <a:p>
          <a:r>
            <a:rPr lang="zh-CN" altLang="en-US" dirty="0"/>
            <a:t>达到出院标准</a:t>
          </a:r>
        </a:p>
      </dgm:t>
    </dgm:pt>
    <dgm:pt modelId="{000D5B3C-F511-48B7-9D0B-9313E21EF74C}" type="parTrans" cxnId="{ECE91D06-A814-45AD-ABC8-A6FD48A41771}">
      <dgm:prSet/>
      <dgm:spPr/>
      <dgm:t>
        <a:bodyPr/>
        <a:lstStyle/>
        <a:p>
          <a:endParaRPr lang="zh-CN" altLang="en-US"/>
        </a:p>
      </dgm:t>
    </dgm:pt>
    <dgm:pt modelId="{FF1CC66C-3820-4134-826A-7EEC07ACDE41}" type="sibTrans" cxnId="{ECE91D06-A814-45AD-ABC8-A6FD48A41771}">
      <dgm:prSet/>
      <dgm:spPr/>
      <dgm:t>
        <a:bodyPr/>
        <a:lstStyle/>
        <a:p>
          <a:endParaRPr lang="zh-CN" altLang="en-US"/>
        </a:p>
      </dgm:t>
    </dgm:pt>
    <dgm:pt modelId="{61B0B83D-B553-4684-AFFF-7704E93759C1}">
      <dgm:prSet phldrT="[文本]"/>
      <dgm:spPr/>
      <dgm:t>
        <a:bodyPr/>
        <a:lstStyle/>
        <a:p>
          <a:r>
            <a:rPr lang="zh-CN" altLang="en-US" dirty="0"/>
            <a:t>开心回家，注意防护</a:t>
          </a:r>
        </a:p>
      </dgm:t>
    </dgm:pt>
    <dgm:pt modelId="{551E1C70-14AD-4100-86D7-2176B2136C00}" type="parTrans" cxnId="{9B294F6A-717F-4E0C-80BF-06BE775835B6}">
      <dgm:prSet/>
      <dgm:spPr/>
      <dgm:t>
        <a:bodyPr/>
        <a:lstStyle/>
        <a:p>
          <a:endParaRPr lang="zh-CN" altLang="en-US"/>
        </a:p>
      </dgm:t>
    </dgm:pt>
    <dgm:pt modelId="{3BF2186A-A71A-49F8-95BE-883B96279A8F}" type="sibTrans" cxnId="{9B294F6A-717F-4E0C-80BF-06BE775835B6}">
      <dgm:prSet/>
      <dgm:spPr/>
      <dgm:t>
        <a:bodyPr/>
        <a:lstStyle/>
        <a:p>
          <a:endParaRPr lang="zh-CN" altLang="en-US"/>
        </a:p>
      </dgm:t>
    </dgm:pt>
    <dgm:pt modelId="{1F6C4462-6FC8-4F3E-9BD7-2C7653813EEF}" type="pres">
      <dgm:prSet presAssocID="{11618DD4-6D74-4364-B236-ECCAFB1DD27A}" presName="Name0" presStyleCnt="0">
        <dgm:presLayoutVars>
          <dgm:chMax val="7"/>
          <dgm:dir/>
          <dgm:animOne val="branch"/>
        </dgm:presLayoutVars>
      </dgm:prSet>
      <dgm:spPr/>
    </dgm:pt>
    <dgm:pt modelId="{998DCF55-C1E8-4B9D-B64B-5F6A89A57E28}" type="pres">
      <dgm:prSet presAssocID="{0C4ACC54-C828-47BA-8812-09B34430FEF3}" presName="parTx1" presStyleLbl="node1" presStyleIdx="0" presStyleCnt="3"/>
      <dgm:spPr/>
    </dgm:pt>
    <dgm:pt modelId="{FFC35F00-FC99-403F-BA47-7BBB340D1125}" type="pres">
      <dgm:prSet presAssocID="{0C4ACC54-C828-47BA-8812-09B34430FEF3}" presName="spPre1" presStyleCnt="0"/>
      <dgm:spPr/>
    </dgm:pt>
    <dgm:pt modelId="{71C7DFD9-7AD7-4390-9873-9576858A6810}" type="pres">
      <dgm:prSet presAssocID="{0C4ACC54-C828-47BA-8812-09B34430FEF3}" presName="chLin1" presStyleCnt="0"/>
      <dgm:spPr/>
    </dgm:pt>
    <dgm:pt modelId="{CFB3098A-BB38-4061-94CB-F8267EAE1811}" type="pres">
      <dgm:prSet presAssocID="{43C270DE-7CCD-43EC-AD39-1ED4E29BA279}" presName="Name11" presStyleLbl="parChTrans1D1" presStyleIdx="0" presStyleCnt="8"/>
      <dgm:spPr/>
    </dgm:pt>
    <dgm:pt modelId="{A3392FE4-628A-469D-8A3A-F5011DC71BC6}" type="pres">
      <dgm:prSet presAssocID="{43C270DE-7CCD-43EC-AD39-1ED4E29BA279}" presName="Name31" presStyleLbl="parChTrans1D1" presStyleIdx="1" presStyleCnt="8"/>
      <dgm:spPr/>
    </dgm:pt>
    <dgm:pt modelId="{4166DB14-F790-48EF-939C-46C19067FEBB}" type="pres">
      <dgm:prSet presAssocID="{A0C9DCC5-448A-4F48-BD2E-8AB665B4E6FB}" presName="txAndLines1" presStyleCnt="0"/>
      <dgm:spPr/>
    </dgm:pt>
    <dgm:pt modelId="{C59D07CF-0E98-4A3D-BF85-5136AA728347}" type="pres">
      <dgm:prSet presAssocID="{A0C9DCC5-448A-4F48-BD2E-8AB665B4E6FB}" presName="anchor1" presStyleCnt="0"/>
      <dgm:spPr/>
    </dgm:pt>
    <dgm:pt modelId="{E5E97130-7E4E-4208-898C-164B66745726}" type="pres">
      <dgm:prSet presAssocID="{A0C9DCC5-448A-4F48-BD2E-8AB665B4E6FB}" presName="backup1" presStyleCnt="0"/>
      <dgm:spPr/>
    </dgm:pt>
    <dgm:pt modelId="{77DCDF88-82FA-4F1A-843D-D028B56B606B}" type="pres">
      <dgm:prSet presAssocID="{A0C9DCC5-448A-4F48-BD2E-8AB665B4E6FB}" presName="preLine1" presStyleLbl="parChTrans1D1" presStyleIdx="2" presStyleCnt="8"/>
      <dgm:spPr/>
    </dgm:pt>
    <dgm:pt modelId="{9955A95F-EFA5-46A3-B793-35E5DA95A206}" type="pres">
      <dgm:prSet presAssocID="{A0C9DCC5-448A-4F48-BD2E-8AB665B4E6FB}" presName="desTx1" presStyleLbl="revTx" presStyleIdx="0" presStyleCnt="0">
        <dgm:presLayoutVars>
          <dgm:bulletEnabled val="1"/>
        </dgm:presLayoutVars>
      </dgm:prSet>
      <dgm:spPr/>
    </dgm:pt>
    <dgm:pt modelId="{214A7C36-7DEE-4459-BB89-B5307EE03FE2}" type="pres">
      <dgm:prSet presAssocID="{A0C9DCC5-448A-4F48-BD2E-8AB665B4E6FB}" presName="postLine1" presStyleLbl="parChTrans1D1" presStyleIdx="3" presStyleCnt="8"/>
      <dgm:spPr/>
    </dgm:pt>
    <dgm:pt modelId="{658C8619-48E6-4F1B-94A2-320880E80832}" type="pres">
      <dgm:prSet presAssocID="{3DDA0DFC-34E4-4D1D-8B0E-800CE8366454}" presName="Name11" presStyleLbl="parChTrans1D1" presStyleIdx="4" presStyleCnt="8"/>
      <dgm:spPr/>
    </dgm:pt>
    <dgm:pt modelId="{C558F568-059E-468C-BB5F-642725B9BD70}" type="pres">
      <dgm:prSet presAssocID="{3DDA0DFC-34E4-4D1D-8B0E-800CE8366454}" presName="Name31" presStyleLbl="parChTrans1D1" presStyleIdx="5" presStyleCnt="8"/>
      <dgm:spPr/>
    </dgm:pt>
    <dgm:pt modelId="{633AB185-D4BB-496B-8328-397AE3115F8F}" type="pres">
      <dgm:prSet presAssocID="{5C19047D-540C-4D9B-B035-13CFB6E419A9}" presName="txAndLines1" presStyleCnt="0"/>
      <dgm:spPr/>
    </dgm:pt>
    <dgm:pt modelId="{3097EE8B-29EE-45A5-9570-9FD1FF0CBBF5}" type="pres">
      <dgm:prSet presAssocID="{5C19047D-540C-4D9B-B035-13CFB6E419A9}" presName="anchor1" presStyleCnt="0"/>
      <dgm:spPr/>
    </dgm:pt>
    <dgm:pt modelId="{7556E19A-CED1-4AA2-93E4-0D00E6A30909}" type="pres">
      <dgm:prSet presAssocID="{5C19047D-540C-4D9B-B035-13CFB6E419A9}" presName="backup1" presStyleCnt="0"/>
      <dgm:spPr/>
    </dgm:pt>
    <dgm:pt modelId="{72731D04-8D41-41F4-944B-C2028F78728E}" type="pres">
      <dgm:prSet presAssocID="{5C19047D-540C-4D9B-B035-13CFB6E419A9}" presName="preLine1" presStyleLbl="parChTrans1D1" presStyleIdx="6" presStyleCnt="8"/>
      <dgm:spPr/>
    </dgm:pt>
    <dgm:pt modelId="{DB053D70-CE66-494F-872C-2B3B17A0D064}" type="pres">
      <dgm:prSet presAssocID="{5C19047D-540C-4D9B-B035-13CFB6E419A9}" presName="desTx1" presStyleLbl="revTx" presStyleIdx="0" presStyleCnt="0">
        <dgm:presLayoutVars>
          <dgm:bulletEnabled val="1"/>
        </dgm:presLayoutVars>
      </dgm:prSet>
      <dgm:spPr/>
    </dgm:pt>
    <dgm:pt modelId="{BEB67B73-AACE-4B5E-AFC6-72E8960896E5}" type="pres">
      <dgm:prSet presAssocID="{5C19047D-540C-4D9B-B035-13CFB6E419A9}" presName="postLine1" presStyleLbl="parChTrans1D1" presStyleIdx="7" presStyleCnt="8"/>
      <dgm:spPr/>
    </dgm:pt>
    <dgm:pt modelId="{91B5B99A-ED06-4E4D-B0C9-E02CE0D6B12B}" type="pres">
      <dgm:prSet presAssocID="{0C4ACC54-C828-47BA-8812-09B34430FEF3}" presName="spPost1" presStyleCnt="0"/>
      <dgm:spPr/>
    </dgm:pt>
    <dgm:pt modelId="{4EC94554-E591-416E-B479-B78B3318FCDF}" type="pres">
      <dgm:prSet presAssocID="{57C32828-FF53-4D7D-AF74-9D331E1B563A}" presName="parTx2" presStyleLbl="node1" presStyleIdx="1" presStyleCnt="3"/>
      <dgm:spPr/>
    </dgm:pt>
    <dgm:pt modelId="{6FC304A3-775A-4A99-9104-342AD9D5AD0F}" type="pres">
      <dgm:prSet presAssocID="{61B0B83D-B553-4684-AFFF-7704E93759C1}" presName="parTx3" presStyleLbl="node1" presStyleIdx="2" presStyleCnt="3"/>
      <dgm:spPr/>
    </dgm:pt>
  </dgm:ptLst>
  <dgm:cxnLst>
    <dgm:cxn modelId="{ECE91D06-A814-45AD-ABC8-A6FD48A41771}" srcId="{11618DD4-6D74-4364-B236-ECCAFB1DD27A}" destId="{57C32828-FF53-4D7D-AF74-9D331E1B563A}" srcOrd="1" destOrd="0" parTransId="{000D5B3C-F511-48B7-9D0B-9313E21EF74C}" sibTransId="{FF1CC66C-3820-4134-826A-7EEC07ACDE41}"/>
    <dgm:cxn modelId="{22532547-E3FF-4667-A579-C6C5A139292E}" type="presOf" srcId="{A0C9DCC5-448A-4F48-BD2E-8AB665B4E6FB}" destId="{9955A95F-EFA5-46A3-B793-35E5DA95A206}" srcOrd="0" destOrd="0" presId="urn:microsoft.com/office/officeart/2009/3/layout/SubStepProcess"/>
    <dgm:cxn modelId="{0B5CA248-1275-425B-AAC6-FF981A916E75}" type="presOf" srcId="{61B0B83D-B553-4684-AFFF-7704E93759C1}" destId="{6FC304A3-775A-4A99-9104-342AD9D5AD0F}" srcOrd="0" destOrd="0" presId="urn:microsoft.com/office/officeart/2009/3/layout/SubStepProcess"/>
    <dgm:cxn modelId="{9B294F6A-717F-4E0C-80BF-06BE775835B6}" srcId="{11618DD4-6D74-4364-B236-ECCAFB1DD27A}" destId="{61B0B83D-B553-4684-AFFF-7704E93759C1}" srcOrd="2" destOrd="0" parTransId="{551E1C70-14AD-4100-86D7-2176B2136C00}" sibTransId="{3BF2186A-A71A-49F8-95BE-883B96279A8F}"/>
    <dgm:cxn modelId="{FE7E737E-106F-440D-A520-527BB5A6A816}" type="presOf" srcId="{11618DD4-6D74-4364-B236-ECCAFB1DD27A}" destId="{1F6C4462-6FC8-4F3E-9BD7-2C7653813EEF}" srcOrd="0" destOrd="0" presId="urn:microsoft.com/office/officeart/2009/3/layout/SubStepProcess"/>
    <dgm:cxn modelId="{48283C91-B4B1-4BF1-9982-0CA95EA1FCB7}" srcId="{11618DD4-6D74-4364-B236-ECCAFB1DD27A}" destId="{0C4ACC54-C828-47BA-8812-09B34430FEF3}" srcOrd="0" destOrd="0" parTransId="{A25D19B4-E9D4-4211-AFC4-2B0618708A32}" sibTransId="{612459D9-0118-47E8-B884-0380E73662AF}"/>
    <dgm:cxn modelId="{D7051E95-3AB5-4057-9445-143145D64545}" srcId="{0C4ACC54-C828-47BA-8812-09B34430FEF3}" destId="{A0C9DCC5-448A-4F48-BD2E-8AB665B4E6FB}" srcOrd="0" destOrd="0" parTransId="{43C270DE-7CCD-43EC-AD39-1ED4E29BA279}" sibTransId="{CD001F0A-3F9F-4B68-ABBB-F366EA6E1E25}"/>
    <dgm:cxn modelId="{F9F625A7-184C-42EF-A85A-25E739EF2F62}" srcId="{0C4ACC54-C828-47BA-8812-09B34430FEF3}" destId="{5C19047D-540C-4D9B-B035-13CFB6E419A9}" srcOrd="1" destOrd="0" parTransId="{3DDA0DFC-34E4-4D1D-8B0E-800CE8366454}" sibTransId="{D857FFC9-9F86-4073-9CC6-07CBB4DE783C}"/>
    <dgm:cxn modelId="{C8AC36BB-91FD-438C-9227-0460CAA0D384}" type="presOf" srcId="{0C4ACC54-C828-47BA-8812-09B34430FEF3}" destId="{998DCF55-C1E8-4B9D-B64B-5F6A89A57E28}" srcOrd="0" destOrd="0" presId="urn:microsoft.com/office/officeart/2009/3/layout/SubStepProcess"/>
    <dgm:cxn modelId="{75E0E6E1-81D7-4005-8BAE-002FB54358B4}" type="presOf" srcId="{5C19047D-540C-4D9B-B035-13CFB6E419A9}" destId="{DB053D70-CE66-494F-872C-2B3B17A0D064}" srcOrd="0" destOrd="0" presId="urn:microsoft.com/office/officeart/2009/3/layout/SubStepProcess"/>
    <dgm:cxn modelId="{55FB2BF0-E92B-4E27-9ACD-351AC462D669}" type="presOf" srcId="{57C32828-FF53-4D7D-AF74-9D331E1B563A}" destId="{4EC94554-E591-416E-B479-B78B3318FCDF}" srcOrd="0" destOrd="0" presId="urn:microsoft.com/office/officeart/2009/3/layout/SubStepProcess"/>
    <dgm:cxn modelId="{C9AFA909-0778-4540-9CCD-03CE9E8856AC}" type="presParOf" srcId="{1F6C4462-6FC8-4F3E-9BD7-2C7653813EEF}" destId="{998DCF55-C1E8-4B9D-B64B-5F6A89A57E28}" srcOrd="0" destOrd="0" presId="urn:microsoft.com/office/officeart/2009/3/layout/SubStepProcess"/>
    <dgm:cxn modelId="{E4844C19-F614-43A3-B257-5AB625DD635E}" type="presParOf" srcId="{1F6C4462-6FC8-4F3E-9BD7-2C7653813EEF}" destId="{FFC35F00-FC99-403F-BA47-7BBB340D1125}" srcOrd="1" destOrd="0" presId="urn:microsoft.com/office/officeart/2009/3/layout/SubStepProcess"/>
    <dgm:cxn modelId="{BE8E4943-6AB0-493B-828C-0A7D793BE181}" type="presParOf" srcId="{1F6C4462-6FC8-4F3E-9BD7-2C7653813EEF}" destId="{71C7DFD9-7AD7-4390-9873-9576858A6810}" srcOrd="2" destOrd="0" presId="urn:microsoft.com/office/officeart/2009/3/layout/SubStepProcess"/>
    <dgm:cxn modelId="{B6D3441D-E7F4-433D-AAA2-347ED9AD9363}" type="presParOf" srcId="{71C7DFD9-7AD7-4390-9873-9576858A6810}" destId="{CFB3098A-BB38-4061-94CB-F8267EAE1811}" srcOrd="0" destOrd="0" presId="urn:microsoft.com/office/officeart/2009/3/layout/SubStepProcess"/>
    <dgm:cxn modelId="{8D3BFBD3-F5DB-4A9C-9523-B91BFC688E42}" type="presParOf" srcId="{71C7DFD9-7AD7-4390-9873-9576858A6810}" destId="{A3392FE4-628A-469D-8A3A-F5011DC71BC6}" srcOrd="1" destOrd="0" presId="urn:microsoft.com/office/officeart/2009/3/layout/SubStepProcess"/>
    <dgm:cxn modelId="{2FB771C4-EE4C-4D52-AF0F-445B01A75B4B}" type="presParOf" srcId="{71C7DFD9-7AD7-4390-9873-9576858A6810}" destId="{4166DB14-F790-48EF-939C-46C19067FEBB}" srcOrd="2" destOrd="0" presId="urn:microsoft.com/office/officeart/2009/3/layout/SubStepProcess"/>
    <dgm:cxn modelId="{546FE2F5-16DD-4B55-9202-5213BBBB70BE}" type="presParOf" srcId="{4166DB14-F790-48EF-939C-46C19067FEBB}" destId="{C59D07CF-0E98-4A3D-BF85-5136AA728347}" srcOrd="0" destOrd="0" presId="urn:microsoft.com/office/officeart/2009/3/layout/SubStepProcess"/>
    <dgm:cxn modelId="{59A9171A-B899-439C-91CE-1704F434D09B}" type="presParOf" srcId="{4166DB14-F790-48EF-939C-46C19067FEBB}" destId="{E5E97130-7E4E-4208-898C-164B66745726}" srcOrd="1" destOrd="0" presId="urn:microsoft.com/office/officeart/2009/3/layout/SubStepProcess"/>
    <dgm:cxn modelId="{F08DA7EB-DA2C-4A89-835B-CE10D54FF4DE}" type="presParOf" srcId="{4166DB14-F790-48EF-939C-46C19067FEBB}" destId="{77DCDF88-82FA-4F1A-843D-D028B56B606B}" srcOrd="2" destOrd="0" presId="urn:microsoft.com/office/officeart/2009/3/layout/SubStepProcess"/>
    <dgm:cxn modelId="{54932BC1-C82B-4A7F-864C-612C05936046}" type="presParOf" srcId="{4166DB14-F790-48EF-939C-46C19067FEBB}" destId="{9955A95F-EFA5-46A3-B793-35E5DA95A206}" srcOrd="3" destOrd="0" presId="urn:microsoft.com/office/officeart/2009/3/layout/SubStepProcess"/>
    <dgm:cxn modelId="{706F741B-3ACF-4E18-ADEC-0B6269DD1B30}" type="presParOf" srcId="{4166DB14-F790-48EF-939C-46C19067FEBB}" destId="{214A7C36-7DEE-4459-BB89-B5307EE03FE2}" srcOrd="4" destOrd="0" presId="urn:microsoft.com/office/officeart/2009/3/layout/SubStepProcess"/>
    <dgm:cxn modelId="{2E81B529-A4DE-4611-AD89-67A2A84FE636}" type="presParOf" srcId="{71C7DFD9-7AD7-4390-9873-9576858A6810}" destId="{658C8619-48E6-4F1B-94A2-320880E80832}" srcOrd="3" destOrd="0" presId="urn:microsoft.com/office/officeart/2009/3/layout/SubStepProcess"/>
    <dgm:cxn modelId="{11A51E60-79CE-4408-9DBD-8F8C5BD81F22}" type="presParOf" srcId="{71C7DFD9-7AD7-4390-9873-9576858A6810}" destId="{C558F568-059E-468C-BB5F-642725B9BD70}" srcOrd="4" destOrd="0" presId="urn:microsoft.com/office/officeart/2009/3/layout/SubStepProcess"/>
    <dgm:cxn modelId="{E5AA20D9-AF38-4091-94BA-11A2E3341233}" type="presParOf" srcId="{71C7DFD9-7AD7-4390-9873-9576858A6810}" destId="{633AB185-D4BB-496B-8328-397AE3115F8F}" srcOrd="5" destOrd="0" presId="urn:microsoft.com/office/officeart/2009/3/layout/SubStepProcess"/>
    <dgm:cxn modelId="{E718C886-2D73-488A-9F3F-6637AF45654D}" type="presParOf" srcId="{633AB185-D4BB-496B-8328-397AE3115F8F}" destId="{3097EE8B-29EE-45A5-9570-9FD1FF0CBBF5}" srcOrd="0" destOrd="0" presId="urn:microsoft.com/office/officeart/2009/3/layout/SubStepProcess"/>
    <dgm:cxn modelId="{7B2D1B0D-D572-45AC-A1B7-7290F92CC4A2}" type="presParOf" srcId="{633AB185-D4BB-496B-8328-397AE3115F8F}" destId="{7556E19A-CED1-4AA2-93E4-0D00E6A30909}" srcOrd="1" destOrd="0" presId="urn:microsoft.com/office/officeart/2009/3/layout/SubStepProcess"/>
    <dgm:cxn modelId="{B05C9F12-3CA4-4839-980C-E863A505DFEF}" type="presParOf" srcId="{633AB185-D4BB-496B-8328-397AE3115F8F}" destId="{72731D04-8D41-41F4-944B-C2028F78728E}" srcOrd="2" destOrd="0" presId="urn:microsoft.com/office/officeart/2009/3/layout/SubStepProcess"/>
    <dgm:cxn modelId="{0C12CEFE-EDE0-4494-9D7B-ACA3CDB425AA}" type="presParOf" srcId="{633AB185-D4BB-496B-8328-397AE3115F8F}" destId="{DB053D70-CE66-494F-872C-2B3B17A0D064}" srcOrd="3" destOrd="0" presId="urn:microsoft.com/office/officeart/2009/3/layout/SubStepProcess"/>
    <dgm:cxn modelId="{CFF94A87-355F-4F00-BA32-4358D39A85C7}" type="presParOf" srcId="{633AB185-D4BB-496B-8328-397AE3115F8F}" destId="{BEB67B73-AACE-4B5E-AFC6-72E8960896E5}" srcOrd="4" destOrd="0" presId="urn:microsoft.com/office/officeart/2009/3/layout/SubStepProcess"/>
    <dgm:cxn modelId="{62CE6207-A468-49A7-9748-95F267BBD13F}" type="presParOf" srcId="{1F6C4462-6FC8-4F3E-9BD7-2C7653813EEF}" destId="{91B5B99A-ED06-4E4D-B0C9-E02CE0D6B12B}" srcOrd="3" destOrd="0" presId="urn:microsoft.com/office/officeart/2009/3/layout/SubStepProcess"/>
    <dgm:cxn modelId="{CF42521A-9825-40C7-8BBC-6B7975840BCE}" type="presParOf" srcId="{1F6C4462-6FC8-4F3E-9BD7-2C7653813EEF}" destId="{4EC94554-E591-416E-B479-B78B3318FCDF}" srcOrd="4" destOrd="0" presId="urn:microsoft.com/office/officeart/2009/3/layout/SubStepProcess"/>
    <dgm:cxn modelId="{05BBD51D-830C-4278-9158-05A00292F4A6}" type="presParOf" srcId="{1F6C4462-6FC8-4F3E-9BD7-2C7653813EEF}" destId="{6FC304A3-775A-4A99-9104-342AD9D5AD0F}" srcOrd="5" destOrd="0" presId="urn:microsoft.com/office/officeart/2009/3/layout/SubSte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D95809-97CD-4C94-B1F6-DCBF5797C701}" type="doc">
      <dgm:prSet loTypeId="urn:microsoft.com/office/officeart/2005/8/layout/hChevron3" loCatId="process" qsTypeId="urn:microsoft.com/office/officeart/2005/8/quickstyle/simple1" qsCatId="simple" csTypeId="urn:microsoft.com/office/officeart/2005/8/colors/accent3_1" csCatId="accent3" phldr="1"/>
      <dgm:spPr/>
    </dgm:pt>
    <dgm:pt modelId="{76240608-CD65-4235-AF24-BC9DD636F5C5}">
      <dgm:prSet phldrT="[文本]"/>
      <dgm:spPr/>
      <dgm:t>
        <a:bodyPr/>
        <a:lstStyle/>
        <a:p>
          <a:r>
            <a:rPr lang="zh-CN" altLang="en-US" dirty="0"/>
            <a:t>区别普通感冒或流感</a:t>
          </a:r>
        </a:p>
      </dgm:t>
    </dgm:pt>
    <dgm:pt modelId="{F74E2837-C491-4527-86C1-4472B5A5D16B}" type="parTrans" cxnId="{AFD2F455-3058-4571-99AB-68FC4A2FA48D}">
      <dgm:prSet/>
      <dgm:spPr/>
      <dgm:t>
        <a:bodyPr/>
        <a:lstStyle/>
        <a:p>
          <a:endParaRPr lang="zh-CN" altLang="en-US"/>
        </a:p>
      </dgm:t>
    </dgm:pt>
    <dgm:pt modelId="{B1477749-6A0B-4C13-81A2-0DA6F1D319E7}" type="sibTrans" cxnId="{AFD2F455-3058-4571-99AB-68FC4A2FA48D}">
      <dgm:prSet/>
      <dgm:spPr/>
      <dgm:t>
        <a:bodyPr/>
        <a:lstStyle/>
        <a:p>
          <a:endParaRPr lang="zh-CN" altLang="en-US"/>
        </a:p>
      </dgm:t>
    </dgm:pt>
    <dgm:pt modelId="{20BBE7CE-AF9F-4119-831F-17B6F4CCE653}">
      <dgm:prSet phldrT="[文本]"/>
      <dgm:spPr/>
      <dgm:t>
        <a:bodyPr/>
        <a:lstStyle/>
        <a:p>
          <a:r>
            <a:rPr lang="zh-CN" altLang="en-US" dirty="0"/>
            <a:t>网络求助进行医疗诊断</a:t>
          </a:r>
        </a:p>
      </dgm:t>
    </dgm:pt>
    <dgm:pt modelId="{437F5DFA-A75D-40C2-9DBA-1968A5A641BF}" type="parTrans" cxnId="{00360320-6DAA-4D79-9451-CC82CB4327F4}">
      <dgm:prSet/>
      <dgm:spPr/>
      <dgm:t>
        <a:bodyPr/>
        <a:lstStyle/>
        <a:p>
          <a:endParaRPr lang="zh-CN" altLang="en-US"/>
        </a:p>
      </dgm:t>
    </dgm:pt>
    <dgm:pt modelId="{1145E1C7-C5BF-4C82-8D59-AAB7468BE9F5}" type="sibTrans" cxnId="{00360320-6DAA-4D79-9451-CC82CB4327F4}">
      <dgm:prSet/>
      <dgm:spPr/>
      <dgm:t>
        <a:bodyPr/>
        <a:lstStyle/>
        <a:p>
          <a:endParaRPr lang="zh-CN" altLang="en-US"/>
        </a:p>
      </dgm:t>
    </dgm:pt>
    <dgm:pt modelId="{DACF3710-7E24-4DEB-84EC-4BD88A3ADF37}">
      <dgm:prSet phldrT="[文本]"/>
      <dgm:spPr/>
      <dgm:t>
        <a:bodyPr/>
        <a:lstStyle/>
        <a:p>
          <a:r>
            <a:rPr lang="zh-CN" altLang="en-US" dirty="0"/>
            <a:t>停止居家隔离，及时就诊</a:t>
          </a:r>
        </a:p>
      </dgm:t>
    </dgm:pt>
    <dgm:pt modelId="{F3F19841-B03A-41E1-97A3-9792FCE0D21A}" type="parTrans" cxnId="{73E4DAA7-4E26-4CA8-A5D8-715F327C0550}">
      <dgm:prSet/>
      <dgm:spPr/>
      <dgm:t>
        <a:bodyPr/>
        <a:lstStyle/>
        <a:p>
          <a:endParaRPr lang="zh-CN" altLang="en-US"/>
        </a:p>
      </dgm:t>
    </dgm:pt>
    <dgm:pt modelId="{84110AC1-751A-4E78-8F74-7332B0B0E3E6}" type="sibTrans" cxnId="{73E4DAA7-4E26-4CA8-A5D8-715F327C0550}">
      <dgm:prSet/>
      <dgm:spPr/>
      <dgm:t>
        <a:bodyPr/>
        <a:lstStyle/>
        <a:p>
          <a:endParaRPr lang="zh-CN" altLang="en-US"/>
        </a:p>
      </dgm:t>
    </dgm:pt>
    <dgm:pt modelId="{7D2E98B2-71FA-49F2-8345-32A462B850FB}" type="pres">
      <dgm:prSet presAssocID="{C2D95809-97CD-4C94-B1F6-DCBF5797C701}" presName="Name0" presStyleCnt="0">
        <dgm:presLayoutVars>
          <dgm:dir/>
          <dgm:resizeHandles val="exact"/>
        </dgm:presLayoutVars>
      </dgm:prSet>
      <dgm:spPr/>
    </dgm:pt>
    <dgm:pt modelId="{3FDDB3A6-C76D-4388-9B19-CB17C5C45594}" type="pres">
      <dgm:prSet presAssocID="{76240608-CD65-4235-AF24-BC9DD636F5C5}" presName="parTxOnly" presStyleLbl="node1" presStyleIdx="0" presStyleCnt="3">
        <dgm:presLayoutVars>
          <dgm:bulletEnabled val="1"/>
        </dgm:presLayoutVars>
      </dgm:prSet>
      <dgm:spPr/>
    </dgm:pt>
    <dgm:pt modelId="{E96781BB-1617-4B9D-AF28-73B992ACAE30}" type="pres">
      <dgm:prSet presAssocID="{B1477749-6A0B-4C13-81A2-0DA6F1D319E7}" presName="parSpace" presStyleCnt="0"/>
      <dgm:spPr/>
    </dgm:pt>
    <dgm:pt modelId="{5781601B-F846-4222-B259-C3553E494AB2}" type="pres">
      <dgm:prSet presAssocID="{20BBE7CE-AF9F-4119-831F-17B6F4CCE653}" presName="parTxOnly" presStyleLbl="node1" presStyleIdx="1" presStyleCnt="3">
        <dgm:presLayoutVars>
          <dgm:bulletEnabled val="1"/>
        </dgm:presLayoutVars>
      </dgm:prSet>
      <dgm:spPr/>
    </dgm:pt>
    <dgm:pt modelId="{2039F2F9-0CAF-478C-9085-C6AC48383CDE}" type="pres">
      <dgm:prSet presAssocID="{1145E1C7-C5BF-4C82-8D59-AAB7468BE9F5}" presName="parSpace" presStyleCnt="0"/>
      <dgm:spPr/>
    </dgm:pt>
    <dgm:pt modelId="{BC397E33-DCD2-4EE2-BC07-418B84E2F301}" type="pres">
      <dgm:prSet presAssocID="{DACF3710-7E24-4DEB-84EC-4BD88A3ADF37}" presName="parTxOnly" presStyleLbl="node1" presStyleIdx="2" presStyleCnt="3">
        <dgm:presLayoutVars>
          <dgm:bulletEnabled val="1"/>
        </dgm:presLayoutVars>
      </dgm:prSet>
      <dgm:spPr/>
    </dgm:pt>
  </dgm:ptLst>
  <dgm:cxnLst>
    <dgm:cxn modelId="{00360320-6DAA-4D79-9451-CC82CB4327F4}" srcId="{C2D95809-97CD-4C94-B1F6-DCBF5797C701}" destId="{20BBE7CE-AF9F-4119-831F-17B6F4CCE653}" srcOrd="1" destOrd="0" parTransId="{437F5DFA-A75D-40C2-9DBA-1968A5A641BF}" sibTransId="{1145E1C7-C5BF-4C82-8D59-AAB7468BE9F5}"/>
    <dgm:cxn modelId="{43C09839-8F2B-431D-AC8B-45C9A7E88004}" type="presOf" srcId="{C2D95809-97CD-4C94-B1F6-DCBF5797C701}" destId="{7D2E98B2-71FA-49F2-8345-32A462B850FB}" srcOrd="0" destOrd="0" presId="urn:microsoft.com/office/officeart/2005/8/layout/hChevron3"/>
    <dgm:cxn modelId="{AFD2F455-3058-4571-99AB-68FC4A2FA48D}" srcId="{C2D95809-97CD-4C94-B1F6-DCBF5797C701}" destId="{76240608-CD65-4235-AF24-BC9DD636F5C5}" srcOrd="0" destOrd="0" parTransId="{F74E2837-C491-4527-86C1-4472B5A5D16B}" sibTransId="{B1477749-6A0B-4C13-81A2-0DA6F1D319E7}"/>
    <dgm:cxn modelId="{73E4DAA7-4E26-4CA8-A5D8-715F327C0550}" srcId="{C2D95809-97CD-4C94-B1F6-DCBF5797C701}" destId="{DACF3710-7E24-4DEB-84EC-4BD88A3ADF37}" srcOrd="2" destOrd="0" parTransId="{F3F19841-B03A-41E1-97A3-9792FCE0D21A}" sibTransId="{84110AC1-751A-4E78-8F74-7332B0B0E3E6}"/>
    <dgm:cxn modelId="{8F3089B5-3963-4974-B647-53757F7A8EC9}" type="presOf" srcId="{DACF3710-7E24-4DEB-84EC-4BD88A3ADF37}" destId="{BC397E33-DCD2-4EE2-BC07-418B84E2F301}" srcOrd="0" destOrd="0" presId="urn:microsoft.com/office/officeart/2005/8/layout/hChevron3"/>
    <dgm:cxn modelId="{6812F3B6-9BF7-4A16-835F-F66BBCE52AB1}" type="presOf" srcId="{20BBE7CE-AF9F-4119-831F-17B6F4CCE653}" destId="{5781601B-F846-4222-B259-C3553E494AB2}" srcOrd="0" destOrd="0" presId="urn:microsoft.com/office/officeart/2005/8/layout/hChevron3"/>
    <dgm:cxn modelId="{09D71BC5-2D8E-4397-9892-8C5D3A98EF48}" type="presOf" srcId="{76240608-CD65-4235-AF24-BC9DD636F5C5}" destId="{3FDDB3A6-C76D-4388-9B19-CB17C5C45594}" srcOrd="0" destOrd="0" presId="urn:microsoft.com/office/officeart/2005/8/layout/hChevron3"/>
    <dgm:cxn modelId="{A1A02EDE-399E-467C-9500-EB7752EAE579}" type="presParOf" srcId="{7D2E98B2-71FA-49F2-8345-32A462B850FB}" destId="{3FDDB3A6-C76D-4388-9B19-CB17C5C45594}" srcOrd="0" destOrd="0" presId="urn:microsoft.com/office/officeart/2005/8/layout/hChevron3"/>
    <dgm:cxn modelId="{7089A283-528D-4A0A-B0CA-55F56CE8C6EF}" type="presParOf" srcId="{7D2E98B2-71FA-49F2-8345-32A462B850FB}" destId="{E96781BB-1617-4B9D-AF28-73B992ACAE30}" srcOrd="1" destOrd="0" presId="urn:microsoft.com/office/officeart/2005/8/layout/hChevron3"/>
    <dgm:cxn modelId="{88003EAC-1280-409E-9F13-3C9438C8514E}" type="presParOf" srcId="{7D2E98B2-71FA-49F2-8345-32A462B850FB}" destId="{5781601B-F846-4222-B259-C3553E494AB2}" srcOrd="2" destOrd="0" presId="urn:microsoft.com/office/officeart/2005/8/layout/hChevron3"/>
    <dgm:cxn modelId="{C637FEB1-833C-4EBE-861C-CB979E5D1B53}" type="presParOf" srcId="{7D2E98B2-71FA-49F2-8345-32A462B850FB}" destId="{2039F2F9-0CAF-478C-9085-C6AC48383CDE}" srcOrd="3" destOrd="0" presId="urn:microsoft.com/office/officeart/2005/8/layout/hChevron3"/>
    <dgm:cxn modelId="{DEB9E529-5D7C-4BF9-B26A-0511D7B5EBD4}" type="presParOf" srcId="{7D2E98B2-71FA-49F2-8345-32A462B850FB}" destId="{BC397E33-DCD2-4EE2-BC07-418B84E2F301}" srcOrd="4"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1E6CE-4A90-448E-AFC2-A5383ED96E76}" type="doc">
      <dgm:prSet loTypeId="urn:microsoft.com/office/officeart/2005/8/layout/chevron1" loCatId="process" qsTypeId="urn:microsoft.com/office/officeart/2005/8/quickstyle/simple1" qsCatId="simple" csTypeId="urn:microsoft.com/office/officeart/2005/8/colors/accent3_1" csCatId="accent3" phldr="1"/>
      <dgm:spPr/>
    </dgm:pt>
    <dgm:pt modelId="{12DDBF5D-1E68-4674-9D81-EC2DA78F0002}">
      <dgm:prSet phldrT="[文本]"/>
      <dgm:spPr/>
      <dgm:t>
        <a:bodyPr/>
        <a:lstStyle/>
        <a:p>
          <a:r>
            <a:rPr lang="zh-CN" altLang="en-US" dirty="0"/>
            <a:t>及时报告、居家隔离</a:t>
          </a:r>
        </a:p>
      </dgm:t>
    </dgm:pt>
    <dgm:pt modelId="{1278CECD-A230-412E-AE0A-EF19D7DAFF9F}" type="parTrans" cxnId="{CE2BDC29-BE23-48A4-9FF6-F119F7CAC808}">
      <dgm:prSet/>
      <dgm:spPr/>
      <dgm:t>
        <a:bodyPr/>
        <a:lstStyle/>
        <a:p>
          <a:endParaRPr lang="zh-CN" altLang="en-US"/>
        </a:p>
      </dgm:t>
    </dgm:pt>
    <dgm:pt modelId="{FA89ADA8-79B2-43E5-BB7F-5E5716204649}" type="sibTrans" cxnId="{CE2BDC29-BE23-48A4-9FF6-F119F7CAC808}">
      <dgm:prSet/>
      <dgm:spPr/>
      <dgm:t>
        <a:bodyPr/>
        <a:lstStyle/>
        <a:p>
          <a:endParaRPr lang="zh-CN" altLang="en-US"/>
        </a:p>
      </dgm:t>
    </dgm:pt>
    <dgm:pt modelId="{788844E5-F1D5-4B4B-ACBA-AEBEA8E5D3F0}">
      <dgm:prSet phldrT="[文本]"/>
      <dgm:spPr/>
      <dgm:t>
        <a:bodyPr/>
        <a:lstStyle/>
        <a:p>
          <a:r>
            <a:rPr lang="zh-CN" altLang="en-US" dirty="0"/>
            <a:t>减少与家人密切接触</a:t>
          </a:r>
        </a:p>
      </dgm:t>
    </dgm:pt>
    <dgm:pt modelId="{2C388D7B-1050-4880-8A3E-5F7292878818}" type="parTrans" cxnId="{F0CA1155-DCBD-4F6F-84DD-40F54CD77B79}">
      <dgm:prSet/>
      <dgm:spPr/>
      <dgm:t>
        <a:bodyPr/>
        <a:lstStyle/>
        <a:p>
          <a:endParaRPr lang="zh-CN" altLang="en-US"/>
        </a:p>
      </dgm:t>
    </dgm:pt>
    <dgm:pt modelId="{F9599F54-07B1-4660-A646-BF6E021CFCF4}" type="sibTrans" cxnId="{F0CA1155-DCBD-4F6F-84DD-40F54CD77B79}">
      <dgm:prSet/>
      <dgm:spPr/>
      <dgm:t>
        <a:bodyPr/>
        <a:lstStyle/>
        <a:p>
          <a:endParaRPr lang="zh-CN" altLang="en-US"/>
        </a:p>
      </dgm:t>
    </dgm:pt>
    <dgm:pt modelId="{88B466EB-6D37-4BD0-B78C-4CEB439E98B2}">
      <dgm:prSet phldrT="[文本]"/>
      <dgm:spPr/>
      <dgm:t>
        <a:bodyPr/>
        <a:lstStyle/>
        <a:p>
          <a:r>
            <a:rPr lang="zh-CN" altLang="en-US" dirty="0"/>
            <a:t>进行</a:t>
          </a:r>
          <a:r>
            <a:rPr lang="en-US" altLang="zh-CN" dirty="0"/>
            <a:t>14</a:t>
          </a:r>
          <a:r>
            <a:rPr lang="zh-CN" altLang="en-US" dirty="0"/>
            <a:t>天的隔离观察</a:t>
          </a:r>
        </a:p>
      </dgm:t>
    </dgm:pt>
    <dgm:pt modelId="{91D82BF9-4DEF-4C48-8112-B7A13E2489E2}" type="parTrans" cxnId="{D62102FB-9463-4389-ABCF-B022564985BE}">
      <dgm:prSet/>
      <dgm:spPr/>
      <dgm:t>
        <a:bodyPr/>
        <a:lstStyle/>
        <a:p>
          <a:endParaRPr lang="zh-CN" altLang="en-US"/>
        </a:p>
      </dgm:t>
    </dgm:pt>
    <dgm:pt modelId="{B780F1D8-2C66-43B9-8676-0EC177470533}" type="sibTrans" cxnId="{D62102FB-9463-4389-ABCF-B022564985BE}">
      <dgm:prSet/>
      <dgm:spPr/>
      <dgm:t>
        <a:bodyPr/>
        <a:lstStyle/>
        <a:p>
          <a:endParaRPr lang="zh-CN" altLang="en-US"/>
        </a:p>
      </dgm:t>
    </dgm:pt>
    <dgm:pt modelId="{10AE60ED-C1EE-4BBC-AD63-FC2D6DD84EB4}" type="pres">
      <dgm:prSet presAssocID="{12F1E6CE-4A90-448E-AFC2-A5383ED96E76}" presName="Name0" presStyleCnt="0">
        <dgm:presLayoutVars>
          <dgm:dir/>
          <dgm:animLvl val="lvl"/>
          <dgm:resizeHandles val="exact"/>
        </dgm:presLayoutVars>
      </dgm:prSet>
      <dgm:spPr/>
    </dgm:pt>
    <dgm:pt modelId="{E8347E7A-5A77-4A22-94EE-790DB3A2438C}" type="pres">
      <dgm:prSet presAssocID="{12DDBF5D-1E68-4674-9D81-EC2DA78F0002}" presName="parTxOnly" presStyleLbl="node1" presStyleIdx="0" presStyleCnt="3">
        <dgm:presLayoutVars>
          <dgm:chMax val="0"/>
          <dgm:chPref val="0"/>
          <dgm:bulletEnabled val="1"/>
        </dgm:presLayoutVars>
      </dgm:prSet>
      <dgm:spPr/>
    </dgm:pt>
    <dgm:pt modelId="{10248999-B837-4DD9-ADDB-C0DF2464BE91}" type="pres">
      <dgm:prSet presAssocID="{FA89ADA8-79B2-43E5-BB7F-5E5716204649}" presName="parTxOnlySpace" presStyleCnt="0"/>
      <dgm:spPr/>
    </dgm:pt>
    <dgm:pt modelId="{84D3AB5C-C255-4763-B75F-656C7177CB2A}" type="pres">
      <dgm:prSet presAssocID="{788844E5-F1D5-4B4B-ACBA-AEBEA8E5D3F0}" presName="parTxOnly" presStyleLbl="node1" presStyleIdx="1" presStyleCnt="3">
        <dgm:presLayoutVars>
          <dgm:chMax val="0"/>
          <dgm:chPref val="0"/>
          <dgm:bulletEnabled val="1"/>
        </dgm:presLayoutVars>
      </dgm:prSet>
      <dgm:spPr/>
    </dgm:pt>
    <dgm:pt modelId="{6212B23A-5D25-4703-A67A-3E9AC933E047}" type="pres">
      <dgm:prSet presAssocID="{F9599F54-07B1-4660-A646-BF6E021CFCF4}" presName="parTxOnlySpace" presStyleCnt="0"/>
      <dgm:spPr/>
    </dgm:pt>
    <dgm:pt modelId="{532BFBF6-255C-4119-BDA0-CE1F78885850}" type="pres">
      <dgm:prSet presAssocID="{88B466EB-6D37-4BD0-B78C-4CEB439E98B2}" presName="parTxOnly" presStyleLbl="node1" presStyleIdx="2" presStyleCnt="3">
        <dgm:presLayoutVars>
          <dgm:chMax val="0"/>
          <dgm:chPref val="0"/>
          <dgm:bulletEnabled val="1"/>
        </dgm:presLayoutVars>
      </dgm:prSet>
      <dgm:spPr/>
    </dgm:pt>
  </dgm:ptLst>
  <dgm:cxnLst>
    <dgm:cxn modelId="{CE2BDC29-BE23-48A4-9FF6-F119F7CAC808}" srcId="{12F1E6CE-4A90-448E-AFC2-A5383ED96E76}" destId="{12DDBF5D-1E68-4674-9D81-EC2DA78F0002}" srcOrd="0" destOrd="0" parTransId="{1278CECD-A230-412E-AE0A-EF19D7DAFF9F}" sibTransId="{FA89ADA8-79B2-43E5-BB7F-5E5716204649}"/>
    <dgm:cxn modelId="{F0CA1155-DCBD-4F6F-84DD-40F54CD77B79}" srcId="{12F1E6CE-4A90-448E-AFC2-A5383ED96E76}" destId="{788844E5-F1D5-4B4B-ACBA-AEBEA8E5D3F0}" srcOrd="1" destOrd="0" parTransId="{2C388D7B-1050-4880-8A3E-5F7292878818}" sibTransId="{F9599F54-07B1-4660-A646-BF6E021CFCF4}"/>
    <dgm:cxn modelId="{F4311A58-61FD-4CB0-97D3-2799962C03B9}" type="presOf" srcId="{88B466EB-6D37-4BD0-B78C-4CEB439E98B2}" destId="{532BFBF6-255C-4119-BDA0-CE1F78885850}" srcOrd="0" destOrd="0" presId="urn:microsoft.com/office/officeart/2005/8/layout/chevron1"/>
    <dgm:cxn modelId="{DD4B707C-EE00-482B-A8A6-1E357627949D}" type="presOf" srcId="{12F1E6CE-4A90-448E-AFC2-A5383ED96E76}" destId="{10AE60ED-C1EE-4BBC-AD63-FC2D6DD84EB4}" srcOrd="0" destOrd="0" presId="urn:microsoft.com/office/officeart/2005/8/layout/chevron1"/>
    <dgm:cxn modelId="{6E8997C6-20D4-401B-BEB4-C2DC2AD5CE25}" type="presOf" srcId="{12DDBF5D-1E68-4674-9D81-EC2DA78F0002}" destId="{E8347E7A-5A77-4A22-94EE-790DB3A2438C}" srcOrd="0" destOrd="0" presId="urn:microsoft.com/office/officeart/2005/8/layout/chevron1"/>
    <dgm:cxn modelId="{CB785CF8-4130-4241-B681-FE68A5FA21A3}" type="presOf" srcId="{788844E5-F1D5-4B4B-ACBA-AEBEA8E5D3F0}" destId="{84D3AB5C-C255-4763-B75F-656C7177CB2A}" srcOrd="0" destOrd="0" presId="urn:microsoft.com/office/officeart/2005/8/layout/chevron1"/>
    <dgm:cxn modelId="{D62102FB-9463-4389-ABCF-B022564985BE}" srcId="{12F1E6CE-4A90-448E-AFC2-A5383ED96E76}" destId="{88B466EB-6D37-4BD0-B78C-4CEB439E98B2}" srcOrd="2" destOrd="0" parTransId="{91D82BF9-4DEF-4C48-8112-B7A13E2489E2}" sibTransId="{B780F1D8-2C66-43B9-8676-0EC177470533}"/>
    <dgm:cxn modelId="{D2614B49-71B4-46FF-9845-12DE36185F5E}" type="presParOf" srcId="{10AE60ED-C1EE-4BBC-AD63-FC2D6DD84EB4}" destId="{E8347E7A-5A77-4A22-94EE-790DB3A2438C}" srcOrd="0" destOrd="0" presId="urn:microsoft.com/office/officeart/2005/8/layout/chevron1"/>
    <dgm:cxn modelId="{AD8517D5-435D-4AF4-8971-5B76D97484AA}" type="presParOf" srcId="{10AE60ED-C1EE-4BBC-AD63-FC2D6DD84EB4}" destId="{10248999-B837-4DD9-ADDB-C0DF2464BE91}" srcOrd="1" destOrd="0" presId="urn:microsoft.com/office/officeart/2005/8/layout/chevron1"/>
    <dgm:cxn modelId="{10EA75D6-F541-4AF6-A790-80BC9CAD4614}" type="presParOf" srcId="{10AE60ED-C1EE-4BBC-AD63-FC2D6DD84EB4}" destId="{84D3AB5C-C255-4763-B75F-656C7177CB2A}" srcOrd="2" destOrd="0" presId="urn:microsoft.com/office/officeart/2005/8/layout/chevron1"/>
    <dgm:cxn modelId="{66BD66CA-E163-4528-B56D-F0EBE46F07F9}" type="presParOf" srcId="{10AE60ED-C1EE-4BBC-AD63-FC2D6DD84EB4}" destId="{6212B23A-5D25-4703-A67A-3E9AC933E047}" srcOrd="3" destOrd="0" presId="urn:microsoft.com/office/officeart/2005/8/layout/chevron1"/>
    <dgm:cxn modelId="{774C8E5D-8764-4B30-96E3-B754DE7355F6}" type="presParOf" srcId="{10AE60ED-C1EE-4BBC-AD63-FC2D6DD84EB4}" destId="{532BFBF6-255C-4119-BDA0-CE1F78885850}" srcOrd="4" destOrd="0" presId="urn:microsoft.com/office/officeart/2005/8/layout/chevr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F7BC9-79E2-4237-99E6-FC1F0C5178EF}">
      <dsp:nvSpPr>
        <dsp:cNvPr id="0" name=""/>
        <dsp:cNvSpPr/>
      </dsp:nvSpPr>
      <dsp:spPr>
        <a:xfrm>
          <a:off x="3171467" y="0"/>
          <a:ext cx="2572464" cy="142914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000" kern="1200" dirty="0"/>
            <a:t>是否发病前去往过武汉、接触过新冠患者</a:t>
          </a:r>
        </a:p>
      </dsp:txBody>
      <dsp:txXfrm>
        <a:off x="3213325" y="41858"/>
        <a:ext cx="2488748" cy="1345430"/>
      </dsp:txXfrm>
    </dsp:sp>
    <dsp:sp modelId="{557F0C95-EA81-46C5-A98E-4E54DEB4035A}">
      <dsp:nvSpPr>
        <dsp:cNvPr id="0" name=""/>
        <dsp:cNvSpPr/>
      </dsp:nvSpPr>
      <dsp:spPr>
        <a:xfrm rot="5400000">
          <a:off x="4189734" y="1464875"/>
          <a:ext cx="535930" cy="64311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5400000">
        <a:off x="4264765" y="1518468"/>
        <a:ext cx="385870" cy="375151"/>
      </dsp:txXfrm>
    </dsp:sp>
    <dsp:sp modelId="{E76DFDF6-178D-4E69-A948-786896D65636}">
      <dsp:nvSpPr>
        <dsp:cNvPr id="0" name=""/>
        <dsp:cNvSpPr/>
      </dsp:nvSpPr>
      <dsp:spPr>
        <a:xfrm>
          <a:off x="3171467" y="2143720"/>
          <a:ext cx="2572464" cy="142914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000" kern="1200" dirty="0"/>
            <a:t>是否出现发热和炎症等临床表现</a:t>
          </a:r>
        </a:p>
      </dsp:txBody>
      <dsp:txXfrm>
        <a:off x="3213325" y="2185578"/>
        <a:ext cx="2488748" cy="1345430"/>
      </dsp:txXfrm>
    </dsp:sp>
    <dsp:sp modelId="{1884DC31-943C-437B-A8BF-627EFDBE064B}">
      <dsp:nvSpPr>
        <dsp:cNvPr id="0" name=""/>
        <dsp:cNvSpPr/>
      </dsp:nvSpPr>
      <dsp:spPr>
        <a:xfrm rot="5400000">
          <a:off x="4189734" y="3608595"/>
          <a:ext cx="535930" cy="643116"/>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5400000">
        <a:off x="4264765" y="3662188"/>
        <a:ext cx="385870" cy="375151"/>
      </dsp:txXfrm>
    </dsp:sp>
    <dsp:sp modelId="{D450CD02-D903-4CC7-9F2A-C7784AD0F51C}">
      <dsp:nvSpPr>
        <dsp:cNvPr id="0" name=""/>
        <dsp:cNvSpPr/>
      </dsp:nvSpPr>
      <dsp:spPr>
        <a:xfrm>
          <a:off x="3171467" y="4287440"/>
          <a:ext cx="2572464" cy="142914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医院积极诊疗</a:t>
          </a:r>
        </a:p>
      </dsp:txBody>
      <dsp:txXfrm>
        <a:off x="3213325" y="4329298"/>
        <a:ext cx="2488748" cy="1345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DCF55-C1E8-4B9D-B64B-5F6A89A57E28}">
      <dsp:nvSpPr>
        <dsp:cNvPr id="0" name=""/>
        <dsp:cNvSpPr/>
      </dsp:nvSpPr>
      <dsp:spPr>
        <a:xfrm>
          <a:off x="3337" y="780579"/>
          <a:ext cx="1383808" cy="13838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国家医保补贴医疗费用</a:t>
          </a:r>
        </a:p>
      </dsp:txBody>
      <dsp:txXfrm>
        <a:off x="205991" y="983233"/>
        <a:ext cx="978500" cy="978500"/>
      </dsp:txXfrm>
    </dsp:sp>
    <dsp:sp modelId="{CFB3098A-BB38-4061-94CB-F8267EAE1811}">
      <dsp:nvSpPr>
        <dsp:cNvPr id="0" name=""/>
        <dsp:cNvSpPr/>
      </dsp:nvSpPr>
      <dsp:spPr>
        <a:xfrm rot="19041445">
          <a:off x="1368481" y="1281518"/>
          <a:ext cx="452055" cy="0"/>
        </a:xfrm>
        <a:custGeom>
          <a:avLst/>
          <a:gdLst/>
          <a:ahLst/>
          <a:cxnLst/>
          <a:rect l="0" t="0" r="0" b="0"/>
          <a:pathLst>
            <a:path>
              <a:moveTo>
                <a:pt x="0" y="0"/>
              </a:moveTo>
              <a:lnTo>
                <a:pt x="4520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92FE4-628A-469D-8A3A-F5011DC71BC6}">
      <dsp:nvSpPr>
        <dsp:cNvPr id="0" name=""/>
        <dsp:cNvSpPr/>
      </dsp:nvSpPr>
      <dsp:spPr>
        <a:xfrm rot="13358555">
          <a:off x="3171445" y="1281518"/>
          <a:ext cx="452055" cy="0"/>
        </a:xfrm>
        <a:custGeom>
          <a:avLst/>
          <a:gdLst/>
          <a:ahLst/>
          <a:cxnLst/>
          <a:rect l="0" t="0" r="0" b="0"/>
          <a:pathLst>
            <a:path>
              <a:moveTo>
                <a:pt x="0" y="0"/>
              </a:moveTo>
              <a:lnTo>
                <a:pt x="4520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CDF88-82FA-4F1A-843D-D028B56B606B}">
      <dsp:nvSpPr>
        <dsp:cNvPr id="0" name=""/>
        <dsp:cNvSpPr/>
      </dsp:nvSpPr>
      <dsp:spPr>
        <a:xfrm>
          <a:off x="1760774" y="1128401"/>
          <a:ext cx="16174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55A95F-EFA5-46A3-B793-35E5DA95A206}">
      <dsp:nvSpPr>
        <dsp:cNvPr id="0" name=""/>
        <dsp:cNvSpPr/>
      </dsp:nvSpPr>
      <dsp:spPr>
        <a:xfrm>
          <a:off x="1922521" y="784320"/>
          <a:ext cx="1146938" cy="688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接纳现实</a:t>
          </a:r>
        </a:p>
      </dsp:txBody>
      <dsp:txXfrm>
        <a:off x="1922521" y="784320"/>
        <a:ext cx="1146938" cy="688163"/>
      </dsp:txXfrm>
    </dsp:sp>
    <dsp:sp modelId="{214A7C36-7DEE-4459-BB89-B5307EE03FE2}">
      <dsp:nvSpPr>
        <dsp:cNvPr id="0" name=""/>
        <dsp:cNvSpPr/>
      </dsp:nvSpPr>
      <dsp:spPr>
        <a:xfrm>
          <a:off x="3069460" y="1128401"/>
          <a:ext cx="16174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8C8619-48E6-4F1B-94A2-320880E80832}">
      <dsp:nvSpPr>
        <dsp:cNvPr id="0" name=""/>
        <dsp:cNvSpPr/>
      </dsp:nvSpPr>
      <dsp:spPr>
        <a:xfrm rot="2558555">
          <a:off x="1368481" y="1663448"/>
          <a:ext cx="452055" cy="0"/>
        </a:xfrm>
        <a:custGeom>
          <a:avLst/>
          <a:gdLst/>
          <a:ahLst/>
          <a:cxnLst/>
          <a:rect l="0" t="0" r="0" b="0"/>
          <a:pathLst>
            <a:path>
              <a:moveTo>
                <a:pt x="0" y="0"/>
              </a:moveTo>
              <a:lnTo>
                <a:pt x="4520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58F568-059E-468C-BB5F-642725B9BD70}">
      <dsp:nvSpPr>
        <dsp:cNvPr id="0" name=""/>
        <dsp:cNvSpPr/>
      </dsp:nvSpPr>
      <dsp:spPr>
        <a:xfrm rot="8241445">
          <a:off x="3171445" y="1663448"/>
          <a:ext cx="452055" cy="0"/>
        </a:xfrm>
        <a:custGeom>
          <a:avLst/>
          <a:gdLst/>
          <a:ahLst/>
          <a:cxnLst/>
          <a:rect l="0" t="0" r="0" b="0"/>
          <a:pathLst>
            <a:path>
              <a:moveTo>
                <a:pt x="0" y="0"/>
              </a:moveTo>
              <a:lnTo>
                <a:pt x="4520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31D04-8D41-41F4-944B-C2028F78728E}">
      <dsp:nvSpPr>
        <dsp:cNvPr id="0" name=""/>
        <dsp:cNvSpPr/>
      </dsp:nvSpPr>
      <dsp:spPr>
        <a:xfrm>
          <a:off x="1760774" y="1816565"/>
          <a:ext cx="16174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53D70-CE66-494F-872C-2B3B17A0D064}">
      <dsp:nvSpPr>
        <dsp:cNvPr id="0" name=""/>
        <dsp:cNvSpPr/>
      </dsp:nvSpPr>
      <dsp:spPr>
        <a:xfrm>
          <a:off x="1922521" y="1472483"/>
          <a:ext cx="1146938" cy="688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积极配合</a:t>
          </a:r>
        </a:p>
      </dsp:txBody>
      <dsp:txXfrm>
        <a:off x="1922521" y="1472483"/>
        <a:ext cx="1146938" cy="688163"/>
      </dsp:txXfrm>
    </dsp:sp>
    <dsp:sp modelId="{BEB67B73-AACE-4B5E-AFC6-72E8960896E5}">
      <dsp:nvSpPr>
        <dsp:cNvPr id="0" name=""/>
        <dsp:cNvSpPr/>
      </dsp:nvSpPr>
      <dsp:spPr>
        <a:xfrm>
          <a:off x="3069460" y="1816565"/>
          <a:ext cx="16174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94554-E591-416E-B479-B78B3318FCDF}">
      <dsp:nvSpPr>
        <dsp:cNvPr id="0" name=""/>
        <dsp:cNvSpPr/>
      </dsp:nvSpPr>
      <dsp:spPr>
        <a:xfrm>
          <a:off x="3604836" y="780579"/>
          <a:ext cx="1383808" cy="13838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达到出院标准</a:t>
          </a:r>
        </a:p>
      </dsp:txBody>
      <dsp:txXfrm>
        <a:off x="3807490" y="983233"/>
        <a:ext cx="978500" cy="978500"/>
      </dsp:txXfrm>
    </dsp:sp>
    <dsp:sp modelId="{6FC304A3-775A-4A99-9104-342AD9D5AD0F}">
      <dsp:nvSpPr>
        <dsp:cNvPr id="0" name=""/>
        <dsp:cNvSpPr/>
      </dsp:nvSpPr>
      <dsp:spPr>
        <a:xfrm>
          <a:off x="4988645" y="780579"/>
          <a:ext cx="1383808" cy="1383808"/>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开心回家，注意防护</a:t>
          </a:r>
        </a:p>
      </dsp:txBody>
      <dsp:txXfrm>
        <a:off x="5191299" y="983233"/>
        <a:ext cx="978500" cy="978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DB3A6-C76D-4388-9B19-CB17C5C45594}">
      <dsp:nvSpPr>
        <dsp:cNvPr id="0" name=""/>
        <dsp:cNvSpPr/>
      </dsp:nvSpPr>
      <dsp:spPr>
        <a:xfrm>
          <a:off x="2754" y="424533"/>
          <a:ext cx="2408626" cy="963450"/>
        </a:xfrm>
        <a:prstGeom prst="homePlat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区别普通感冒或流感</a:t>
          </a:r>
        </a:p>
      </dsp:txBody>
      <dsp:txXfrm>
        <a:off x="2754" y="424533"/>
        <a:ext cx="2167764" cy="963450"/>
      </dsp:txXfrm>
    </dsp:sp>
    <dsp:sp modelId="{5781601B-F846-4222-B259-C3553E494AB2}">
      <dsp:nvSpPr>
        <dsp:cNvPr id="0" name=""/>
        <dsp:cNvSpPr/>
      </dsp:nvSpPr>
      <dsp:spPr>
        <a:xfrm>
          <a:off x="1929655" y="424533"/>
          <a:ext cx="2408626" cy="963450"/>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网络求助进行医疗诊断</a:t>
          </a:r>
        </a:p>
      </dsp:txBody>
      <dsp:txXfrm>
        <a:off x="2411380" y="424533"/>
        <a:ext cx="1445176" cy="963450"/>
      </dsp:txXfrm>
    </dsp:sp>
    <dsp:sp modelId="{BC397E33-DCD2-4EE2-BC07-418B84E2F301}">
      <dsp:nvSpPr>
        <dsp:cNvPr id="0" name=""/>
        <dsp:cNvSpPr/>
      </dsp:nvSpPr>
      <dsp:spPr>
        <a:xfrm>
          <a:off x="3856556" y="424533"/>
          <a:ext cx="2408626" cy="963450"/>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停止居家隔离，及时就诊</a:t>
          </a:r>
        </a:p>
      </dsp:txBody>
      <dsp:txXfrm>
        <a:off x="4338281" y="424533"/>
        <a:ext cx="1445176" cy="963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47E7A-5A77-4A22-94EE-790DB3A2438C}">
      <dsp:nvSpPr>
        <dsp:cNvPr id="0" name=""/>
        <dsp:cNvSpPr/>
      </dsp:nvSpPr>
      <dsp:spPr>
        <a:xfrm>
          <a:off x="1992" y="264179"/>
          <a:ext cx="2428044" cy="971217"/>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及时报告、居家隔离</a:t>
          </a:r>
        </a:p>
      </dsp:txBody>
      <dsp:txXfrm>
        <a:off x="487601" y="264179"/>
        <a:ext cx="1456827" cy="971217"/>
      </dsp:txXfrm>
    </dsp:sp>
    <dsp:sp modelId="{84D3AB5C-C255-4763-B75F-656C7177CB2A}">
      <dsp:nvSpPr>
        <dsp:cNvPr id="0" name=""/>
        <dsp:cNvSpPr/>
      </dsp:nvSpPr>
      <dsp:spPr>
        <a:xfrm>
          <a:off x="2187233" y="264179"/>
          <a:ext cx="2428044" cy="971217"/>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减少与家人密切接触</a:t>
          </a:r>
        </a:p>
      </dsp:txBody>
      <dsp:txXfrm>
        <a:off x="2672842" y="264179"/>
        <a:ext cx="1456827" cy="971217"/>
      </dsp:txXfrm>
    </dsp:sp>
    <dsp:sp modelId="{532BFBF6-255C-4119-BDA0-CE1F78885850}">
      <dsp:nvSpPr>
        <dsp:cNvPr id="0" name=""/>
        <dsp:cNvSpPr/>
      </dsp:nvSpPr>
      <dsp:spPr>
        <a:xfrm>
          <a:off x="4372473" y="264179"/>
          <a:ext cx="2428044" cy="971217"/>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进行</a:t>
          </a:r>
          <a:r>
            <a:rPr lang="en-US" altLang="zh-CN" sz="2100" kern="1200" dirty="0"/>
            <a:t>14</a:t>
          </a:r>
          <a:r>
            <a:rPr lang="zh-CN" altLang="en-US" sz="2100" kern="1200" dirty="0"/>
            <a:t>天的隔离观察</a:t>
          </a:r>
        </a:p>
      </dsp:txBody>
      <dsp:txXfrm>
        <a:off x="4858082" y="264179"/>
        <a:ext cx="1456827" cy="9712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B8E9B-6925-4E6D-8EB6-52818D738683}" type="datetimeFigureOut">
              <a:rPr lang="zh-CN" altLang="en-US" smtClean="0"/>
              <a:t>2020/2/13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C3DA9-9555-4405-849B-B6E6D880F5BA}" type="slidenum">
              <a:rPr lang="zh-CN" altLang="en-US" smtClean="0"/>
              <a:t>‹#›</a:t>
            </a:fld>
            <a:endParaRPr lang="zh-CN" altLang="en-US"/>
          </a:p>
        </p:txBody>
      </p:sp>
    </p:spTree>
    <p:extLst>
      <p:ext uri="{BB962C8B-B14F-4D97-AF65-F5344CB8AC3E}">
        <p14:creationId xmlns:p14="http://schemas.microsoft.com/office/powerpoint/2010/main" val="26551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a:t>
            </a:fld>
            <a:endParaRPr lang="zh-CN" altLang="en-US"/>
          </a:p>
        </p:txBody>
      </p:sp>
    </p:spTree>
    <p:extLst>
      <p:ext uri="{BB962C8B-B14F-4D97-AF65-F5344CB8AC3E}">
        <p14:creationId xmlns:p14="http://schemas.microsoft.com/office/powerpoint/2010/main" val="212645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12</a:t>
            </a:fld>
            <a:endParaRPr lang="zh-CN" altLang="en-US"/>
          </a:p>
        </p:txBody>
      </p:sp>
    </p:spTree>
    <p:extLst>
      <p:ext uri="{BB962C8B-B14F-4D97-AF65-F5344CB8AC3E}">
        <p14:creationId xmlns:p14="http://schemas.microsoft.com/office/powerpoint/2010/main" val="46532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13</a:t>
            </a:fld>
            <a:endParaRPr lang="zh-CN" altLang="en-US"/>
          </a:p>
        </p:txBody>
      </p:sp>
    </p:spTree>
    <p:extLst>
      <p:ext uri="{BB962C8B-B14F-4D97-AF65-F5344CB8AC3E}">
        <p14:creationId xmlns:p14="http://schemas.microsoft.com/office/powerpoint/2010/main" val="133488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14</a:t>
            </a:fld>
            <a:endParaRPr lang="zh-CN" altLang="en-US"/>
          </a:p>
        </p:txBody>
      </p:sp>
    </p:spTree>
    <p:extLst>
      <p:ext uri="{BB962C8B-B14F-4D97-AF65-F5344CB8AC3E}">
        <p14:creationId xmlns:p14="http://schemas.microsoft.com/office/powerpoint/2010/main" val="8169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15</a:t>
            </a:fld>
            <a:endParaRPr lang="zh-CN" altLang="en-US"/>
          </a:p>
        </p:txBody>
      </p:sp>
    </p:spTree>
    <p:extLst>
      <p:ext uri="{BB962C8B-B14F-4D97-AF65-F5344CB8AC3E}">
        <p14:creationId xmlns:p14="http://schemas.microsoft.com/office/powerpoint/2010/main" val="213416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16</a:t>
            </a:fld>
            <a:endParaRPr lang="zh-CN" altLang="en-US"/>
          </a:p>
        </p:txBody>
      </p:sp>
    </p:spTree>
    <p:extLst>
      <p:ext uri="{BB962C8B-B14F-4D97-AF65-F5344CB8AC3E}">
        <p14:creationId xmlns:p14="http://schemas.microsoft.com/office/powerpoint/2010/main" val="1214838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17</a:t>
            </a:fld>
            <a:endParaRPr lang="zh-CN" altLang="en-US"/>
          </a:p>
        </p:txBody>
      </p:sp>
    </p:spTree>
    <p:extLst>
      <p:ext uri="{BB962C8B-B14F-4D97-AF65-F5344CB8AC3E}">
        <p14:creationId xmlns:p14="http://schemas.microsoft.com/office/powerpoint/2010/main" val="51165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18</a:t>
            </a:fld>
            <a:endParaRPr lang="zh-CN" altLang="en-US"/>
          </a:p>
        </p:txBody>
      </p:sp>
    </p:spTree>
    <p:extLst>
      <p:ext uri="{BB962C8B-B14F-4D97-AF65-F5344CB8AC3E}">
        <p14:creationId xmlns:p14="http://schemas.microsoft.com/office/powerpoint/2010/main" val="3048691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19</a:t>
            </a:fld>
            <a:endParaRPr lang="zh-CN" altLang="en-US"/>
          </a:p>
        </p:txBody>
      </p:sp>
    </p:spTree>
    <p:extLst>
      <p:ext uri="{BB962C8B-B14F-4D97-AF65-F5344CB8AC3E}">
        <p14:creationId xmlns:p14="http://schemas.microsoft.com/office/powerpoint/2010/main" val="2792213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20</a:t>
            </a:fld>
            <a:endParaRPr lang="zh-CN" altLang="en-US"/>
          </a:p>
        </p:txBody>
      </p:sp>
    </p:spTree>
    <p:extLst>
      <p:ext uri="{BB962C8B-B14F-4D97-AF65-F5344CB8AC3E}">
        <p14:creationId xmlns:p14="http://schemas.microsoft.com/office/powerpoint/2010/main" val="397016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2</a:t>
            </a:fld>
            <a:endParaRPr lang="zh-CN" altLang="en-US"/>
          </a:p>
        </p:txBody>
      </p:sp>
    </p:spTree>
    <p:extLst>
      <p:ext uri="{BB962C8B-B14F-4D97-AF65-F5344CB8AC3E}">
        <p14:creationId xmlns:p14="http://schemas.microsoft.com/office/powerpoint/2010/main" val="153366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3</a:t>
            </a:fld>
            <a:endParaRPr lang="zh-CN" altLang="en-US"/>
          </a:p>
        </p:txBody>
      </p:sp>
    </p:spTree>
    <p:extLst>
      <p:ext uri="{BB962C8B-B14F-4D97-AF65-F5344CB8AC3E}">
        <p14:creationId xmlns:p14="http://schemas.microsoft.com/office/powerpoint/2010/main" val="383491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4</a:t>
            </a:fld>
            <a:endParaRPr lang="zh-CN" altLang="en-US"/>
          </a:p>
        </p:txBody>
      </p:sp>
    </p:spTree>
    <p:extLst>
      <p:ext uri="{BB962C8B-B14F-4D97-AF65-F5344CB8AC3E}">
        <p14:creationId xmlns:p14="http://schemas.microsoft.com/office/powerpoint/2010/main" val="355395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6</a:t>
            </a:fld>
            <a:endParaRPr lang="zh-CN" altLang="en-US"/>
          </a:p>
        </p:txBody>
      </p:sp>
    </p:spTree>
    <p:extLst>
      <p:ext uri="{BB962C8B-B14F-4D97-AF65-F5344CB8AC3E}">
        <p14:creationId xmlns:p14="http://schemas.microsoft.com/office/powerpoint/2010/main" val="348219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7</a:t>
            </a:fld>
            <a:endParaRPr lang="zh-CN" altLang="en-US"/>
          </a:p>
        </p:txBody>
      </p:sp>
    </p:spTree>
    <p:extLst>
      <p:ext uri="{BB962C8B-B14F-4D97-AF65-F5344CB8AC3E}">
        <p14:creationId xmlns:p14="http://schemas.microsoft.com/office/powerpoint/2010/main" val="328329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8</a:t>
            </a:fld>
            <a:endParaRPr lang="zh-CN" altLang="en-US"/>
          </a:p>
        </p:txBody>
      </p:sp>
    </p:spTree>
    <p:extLst>
      <p:ext uri="{BB962C8B-B14F-4D97-AF65-F5344CB8AC3E}">
        <p14:creationId xmlns:p14="http://schemas.microsoft.com/office/powerpoint/2010/main" val="110585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9</a:t>
            </a:fld>
            <a:endParaRPr lang="zh-CN" altLang="en-US"/>
          </a:p>
        </p:txBody>
      </p:sp>
    </p:spTree>
    <p:extLst>
      <p:ext uri="{BB962C8B-B14F-4D97-AF65-F5344CB8AC3E}">
        <p14:creationId xmlns:p14="http://schemas.microsoft.com/office/powerpoint/2010/main" val="271039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t>11</a:t>
            </a:fld>
            <a:endParaRPr lang="zh-CN" altLang="en-US"/>
          </a:p>
        </p:txBody>
      </p:sp>
    </p:spTree>
    <p:extLst>
      <p:ext uri="{BB962C8B-B14F-4D97-AF65-F5344CB8AC3E}">
        <p14:creationId xmlns:p14="http://schemas.microsoft.com/office/powerpoint/2010/main" val="28653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6.jp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hyperlink" Target="http://www.officeplus.cn/Template/Home.shtml" TargetMode="Externa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椭圆 1"/>
          <p:cNvSpPr/>
          <p:nvPr userDrawn="1"/>
        </p:nvSpPr>
        <p:spPr>
          <a:xfrm rot="5400000">
            <a:off x="2387955" y="567211"/>
            <a:ext cx="2704501" cy="1570084"/>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 name="矩形 7"/>
          <p:cNvSpPr/>
          <p:nvPr userDrawn="1"/>
        </p:nvSpPr>
        <p:spPr>
          <a:xfrm rot="5400000">
            <a:off x="3746437" y="778813"/>
            <a:ext cx="3128145" cy="157052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椭圆 12"/>
          <p:cNvSpPr/>
          <p:nvPr userDrawn="1"/>
        </p:nvSpPr>
        <p:spPr>
          <a:xfrm rot="5400000">
            <a:off x="7099079" y="567209"/>
            <a:ext cx="2704500" cy="1570083"/>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13"/>
          <p:cNvSpPr/>
          <p:nvPr userDrawn="1"/>
        </p:nvSpPr>
        <p:spPr>
          <a:xfrm rot="5400000">
            <a:off x="5316544" y="779224"/>
            <a:ext cx="3128965" cy="157052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弧形 5"/>
          <p:cNvSpPr/>
          <p:nvPr userDrawn="1"/>
        </p:nvSpPr>
        <p:spPr>
          <a:xfrm>
            <a:off x="2766037" y="-3350933"/>
            <a:ext cx="6659920" cy="665992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7" name="椭圆 6"/>
          <p:cNvSpPr/>
          <p:nvPr userDrawn="1"/>
        </p:nvSpPr>
        <p:spPr>
          <a:xfrm>
            <a:off x="5990987" y="3218976"/>
            <a:ext cx="210024" cy="21002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占位符 10"/>
          <p:cNvSpPr>
            <a:spLocks noGrp="1"/>
          </p:cNvSpPr>
          <p:nvPr>
            <p:ph type="body" sz="quarter" idx="10" hasCustomPrompt="1"/>
          </p:nvPr>
        </p:nvSpPr>
        <p:spPr>
          <a:xfrm>
            <a:off x="1893887" y="3723339"/>
            <a:ext cx="8404225" cy="830997"/>
          </a:xfrm>
          <a:prstGeom prst="rect">
            <a:avLst/>
          </a:prstGeom>
        </p:spPr>
        <p:txBody>
          <a:bodyPr>
            <a:spAutoFit/>
          </a:bodyPr>
          <a:lstStyle>
            <a:lvl1pPr marL="0" indent="0" algn="ctr">
              <a:buNone/>
              <a:defRPr sz="4800" b="1"/>
            </a:lvl1pPr>
          </a:lstStyle>
          <a:p>
            <a:pPr lvl="0"/>
            <a:r>
              <a:rPr lang="zh-CN" altLang="en-US" dirty="0"/>
              <a:t>请在此处输入标题</a:t>
            </a:r>
          </a:p>
        </p:txBody>
      </p:sp>
      <p:sp>
        <p:nvSpPr>
          <p:cNvPr id="13" name="文本占位符 10"/>
          <p:cNvSpPr>
            <a:spLocks noGrp="1"/>
          </p:cNvSpPr>
          <p:nvPr>
            <p:ph type="body" sz="quarter" idx="12" hasCustomPrompt="1"/>
          </p:nvPr>
        </p:nvSpPr>
        <p:spPr>
          <a:xfrm>
            <a:off x="3468529" y="4566939"/>
            <a:ext cx="5254474" cy="553998"/>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229156578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4"/>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4"/>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2"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168777775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3"/>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3"/>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139050302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2"/>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2"/>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207692167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1"/>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1"/>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文本占位符 10"/>
          <p:cNvSpPr>
            <a:spLocks noGrp="1"/>
          </p:cNvSpPr>
          <p:nvPr>
            <p:ph type="body" sz="quarter" idx="14" hasCustomPrompt="1"/>
          </p:nvPr>
        </p:nvSpPr>
        <p:spPr>
          <a:xfrm>
            <a:off x="695401" y="551397"/>
            <a:ext cx="6453645" cy="261610"/>
          </a:xfrm>
          <a:prstGeom prst="rect">
            <a:avLst/>
          </a:prstGeom>
        </p:spPr>
        <p:txBody>
          <a:bodyPr wrap="square">
            <a:spAutoFit/>
          </a:bodyPr>
          <a:lstStyle>
            <a:lvl1pPr marL="0" indent="0" algn="l">
              <a:buNone/>
              <a:defRPr sz="1100" baseline="0">
                <a:solidFill>
                  <a:schemeClr val="bg1">
                    <a:lumMod val="50000"/>
                  </a:schemeClr>
                </a:solidFill>
                <a:latin typeface="+mj-ea"/>
                <a:ea typeface="+mj-ea"/>
              </a:defRPr>
            </a:lvl1pPr>
          </a:lstStyle>
          <a:p>
            <a:pPr lvl="0"/>
            <a:r>
              <a:rPr lang="zh-CN" altLang="en-US" dirty="0"/>
              <a:t>标题数字等都可以通过点击和重新输入进行更改</a:t>
            </a:r>
          </a:p>
        </p:txBody>
      </p: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73402887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grpSp>
        <p:nvGrpSpPr>
          <p:cNvPr id="25" name="组合 24"/>
          <p:cNvGrpSpPr/>
          <p:nvPr userDrawn="1"/>
        </p:nvGrpSpPr>
        <p:grpSpPr>
          <a:xfrm>
            <a:off x="1887318" y="3292320"/>
            <a:ext cx="8417364" cy="136680"/>
            <a:chOff x="566555" y="877035"/>
            <a:chExt cx="2340260" cy="164545"/>
          </a:xfrm>
        </p:grpSpPr>
        <p:sp>
          <p:nvSpPr>
            <p:cNvPr id="26" name="矩形 25"/>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占位符 10"/>
          <p:cNvSpPr>
            <a:spLocks noGrp="1"/>
          </p:cNvSpPr>
          <p:nvPr>
            <p:ph type="body" sz="quarter" idx="10" hasCustomPrompt="1"/>
          </p:nvPr>
        </p:nvSpPr>
        <p:spPr>
          <a:xfrm>
            <a:off x="1893887" y="2467589"/>
            <a:ext cx="8404225" cy="830997"/>
          </a:xfrm>
          <a:prstGeom prst="rect">
            <a:avLst/>
          </a:prstGeom>
        </p:spPr>
        <p:txBody>
          <a:bodyPr>
            <a:spAutoFit/>
          </a:bodyPr>
          <a:lstStyle>
            <a:lvl1pPr marL="0" indent="0" algn="ctr">
              <a:buNone/>
              <a:defRPr sz="4800" b="1"/>
            </a:lvl1pPr>
          </a:lstStyle>
          <a:p>
            <a:pPr lvl="0"/>
            <a:r>
              <a:rPr lang="zh-CN" altLang="en-US" dirty="0"/>
              <a:t>请在此处输入标题</a:t>
            </a:r>
          </a:p>
        </p:txBody>
      </p:sp>
      <p:sp>
        <p:nvSpPr>
          <p:cNvPr id="34" name="文本占位符 10"/>
          <p:cNvSpPr>
            <a:spLocks noGrp="1"/>
          </p:cNvSpPr>
          <p:nvPr>
            <p:ph type="body" sz="quarter" idx="12" hasCustomPrompt="1"/>
          </p:nvPr>
        </p:nvSpPr>
        <p:spPr>
          <a:xfrm>
            <a:off x="3468529" y="3431373"/>
            <a:ext cx="5254474" cy="553998"/>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352059883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85892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C1BAD-D936-43D4-9952-958EACB908C2}" type="datetimeFigureOut">
              <a:rPr lang="zh-CN" altLang="en-US" smtClean="0"/>
              <a:t>2020/2/13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9E2F219-7EFF-4193-8B96-4D60FCA8EFD3}" type="slidenum">
              <a:rPr lang="zh-CN" altLang="en-US" smtClean="0"/>
              <a:t>‹#›</a:t>
            </a:fld>
            <a:endParaRPr lang="zh-CN" altLang="en-US"/>
          </a:p>
        </p:txBody>
      </p:sp>
    </p:spTree>
    <p:extLst>
      <p:ext uri="{BB962C8B-B14F-4D97-AF65-F5344CB8AC3E}">
        <p14:creationId xmlns:p14="http://schemas.microsoft.com/office/powerpoint/2010/main" val="45962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模板使用技巧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dirty="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6056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模板使用技巧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dirty="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0491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关注服务号">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3BB9638-2D2F-48B1-A8CF-673B237DCC17}"/>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120C7C91-35F0-46E5-B511-2314CED2655F}"/>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a:extLst>
              <a:ext uri="{FF2B5EF4-FFF2-40B4-BE49-F238E27FC236}">
                <a16:creationId xmlns:a16="http://schemas.microsoft.com/office/drawing/2014/main" id="{25779B21-3BC1-4E47-8650-6B0E785B5142}"/>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a:extLst>
              <a:ext uri="{FF2B5EF4-FFF2-40B4-BE49-F238E27FC236}">
                <a16:creationId xmlns:a16="http://schemas.microsoft.com/office/drawing/2014/main" id="{343024A3-25F7-4B9A-9876-36F35421F6E6}"/>
              </a:ext>
            </a:extLst>
          </p:cNvPr>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a:extLst>
              <a:ext uri="{FF2B5EF4-FFF2-40B4-BE49-F238E27FC236}">
                <a16:creationId xmlns:a16="http://schemas.microsoft.com/office/drawing/2014/main" id="{5524D02C-49CE-4D3D-8B89-07CEC3966F4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227598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sp>
        <p:nvSpPr>
          <p:cNvPr id="17" name="矩形 8"/>
          <p:cNvSpPr/>
          <p:nvPr userDrawn="1"/>
        </p:nvSpPr>
        <p:spPr>
          <a:xfrm>
            <a:off x="796539" y="206084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2144602"/>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2043693"/>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3161514"/>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3245269"/>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3144360"/>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436262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4446383"/>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20" name="文本占位符 10"/>
          <p:cNvSpPr>
            <a:spLocks noGrp="1"/>
          </p:cNvSpPr>
          <p:nvPr>
            <p:ph type="body" sz="quarter" idx="18" hasCustomPrompt="1"/>
          </p:nvPr>
        </p:nvSpPr>
        <p:spPr>
          <a:xfrm>
            <a:off x="800384" y="4345474"/>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226970160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使用小程序">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E71CC84-193F-4D28-98D9-17F9952F968C}"/>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23A9F197-1133-4CEE-860F-85366976D0AC}"/>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AA954438-2CEB-4119-883B-8B9196F98504}"/>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id="{4CD1A364-B227-4CFB-9287-6198C6C0443B}"/>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EA6AD26-5781-4DAD-8C16-8C73B2C177AD}"/>
              </a:ext>
            </a:extLst>
          </p:cNvPr>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a:extLst>
              <a:ext uri="{FF2B5EF4-FFF2-40B4-BE49-F238E27FC236}">
                <a16:creationId xmlns:a16="http://schemas.microsoft.com/office/drawing/2014/main" id="{72806FD0-33B9-40F1-B8F9-079524CA002C}"/>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59FFD7E-3944-43A3-A5DD-D8673483D04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C76706F4-B20C-489C-ACB9-010EF43FEF70}"/>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C50F7A0F-4C8A-4DA1-8AA3-1810FF4E70A3}"/>
              </a:ext>
            </a:extLst>
          </p:cNvPr>
          <p:cNvPicPr>
            <a:picLocks noChangeAspect="1"/>
          </p:cNvPicPr>
          <p:nvPr userDrawn="1"/>
        </p:nvPicPr>
        <p:blipFill rotWithShape="1">
          <a:blip r:embed="rId2">
            <a:clrChange>
              <a:clrFrom>
                <a:srgbClr val="FFFFFF"/>
              </a:clrFrom>
              <a:clrTo>
                <a:srgbClr val="FFFFFF">
                  <a:alpha val="0"/>
                </a:srgbClr>
              </a:clrTo>
            </a:clrChange>
          </a:blip>
          <a:srcRect l="13924" t="13924" r="13924" b="13924"/>
          <a:stretch/>
        </p:blipFill>
        <p:spPr>
          <a:xfrm>
            <a:off x="4705130" y="1673081"/>
            <a:ext cx="2743200" cy="2743200"/>
          </a:xfrm>
          <a:prstGeom prst="rect">
            <a:avLst/>
          </a:prstGeom>
        </p:spPr>
      </p:pic>
      <p:pic>
        <p:nvPicPr>
          <p:cNvPr id="15" name="图片 14">
            <a:extLst>
              <a:ext uri="{FF2B5EF4-FFF2-40B4-BE49-F238E27FC236}">
                <a16:creationId xmlns:a16="http://schemas.microsoft.com/office/drawing/2014/main" id="{260AD2DE-F13F-4332-90AE-87C7001EAD9A}"/>
              </a:ext>
            </a:extLst>
          </p:cNvPr>
          <p:cNvPicPr>
            <a:picLocks noChangeAspect="1"/>
          </p:cNvPicPr>
          <p:nvPr userDrawn="1"/>
        </p:nvPicPr>
        <p:blipFill rotWithShape="1">
          <a:blip r:embed="rId3">
            <a:clrChange>
              <a:clrFrom>
                <a:srgbClr val="FFFFFF"/>
              </a:clrFrom>
              <a:clrTo>
                <a:srgbClr val="FFFFFF">
                  <a:alpha val="0"/>
                </a:srgbClr>
              </a:clrTo>
            </a:clrChange>
          </a:blip>
          <a:srcRect l="14439" r="14439"/>
          <a:stretch/>
        </p:blipFill>
        <p:spPr>
          <a:xfrm>
            <a:off x="8519321" y="1673081"/>
            <a:ext cx="2743200" cy="2743200"/>
          </a:xfrm>
          <a:prstGeom prst="rect">
            <a:avLst/>
          </a:prstGeom>
        </p:spPr>
      </p:pic>
      <p:pic>
        <p:nvPicPr>
          <p:cNvPr id="16" name="图片 15">
            <a:extLst>
              <a:ext uri="{FF2B5EF4-FFF2-40B4-BE49-F238E27FC236}">
                <a16:creationId xmlns:a16="http://schemas.microsoft.com/office/drawing/2014/main" id="{19418449-E7C2-4E37-8045-DD4782B12524}"/>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980965" y="1673081"/>
            <a:ext cx="2743200" cy="2743200"/>
          </a:xfrm>
          <a:prstGeom prst="rect">
            <a:avLst/>
          </a:prstGeom>
        </p:spPr>
      </p:pic>
      <p:sp>
        <p:nvSpPr>
          <p:cNvPr id="17" name="文本框 16">
            <a:extLst>
              <a:ext uri="{FF2B5EF4-FFF2-40B4-BE49-F238E27FC236}">
                <a16:creationId xmlns:a16="http://schemas.microsoft.com/office/drawing/2014/main" id="{9A11A6D6-1DBD-4A10-8942-D3DDC4E182E9}"/>
              </a:ext>
            </a:extLst>
          </p:cNvPr>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6274E825-3465-469E-BD06-097F250CA889}"/>
              </a:ext>
            </a:extLst>
          </p:cNvPr>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a:extLst>
              <a:ext uri="{FF2B5EF4-FFF2-40B4-BE49-F238E27FC236}">
                <a16:creationId xmlns:a16="http://schemas.microsoft.com/office/drawing/2014/main" id="{4EC4AC92-2800-4841-84A3-26E495F2D178}"/>
              </a:ext>
            </a:extLst>
          </p:cNvPr>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微软小蜜 」</a:t>
            </a:r>
          </a:p>
        </p:txBody>
      </p:sp>
      <p:cxnSp>
        <p:nvCxnSpPr>
          <p:cNvPr id="20" name="直接连接符 19">
            <a:extLst>
              <a:ext uri="{FF2B5EF4-FFF2-40B4-BE49-F238E27FC236}">
                <a16:creationId xmlns:a16="http://schemas.microsoft.com/office/drawing/2014/main" id="{F3D082CA-914B-42B8-A86E-16893B7234C9}"/>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421E3BB-42AC-4DCD-9031-7215136A1844}"/>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a:extLst>
              <a:ext uri="{FF2B5EF4-FFF2-40B4-BE49-F238E27FC236}">
                <a16:creationId xmlns:a16="http://schemas.microsoft.com/office/drawing/2014/main" id="{46C855E7-2DCA-4970-A954-7CB7F69FADAB}"/>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398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FFFFFF"/>
                </a:solidFill>
                <a:effectLst/>
                <a:uLnTx/>
                <a:uFillTx/>
                <a:latin typeface="Segoe UI Light"/>
                <a:ea typeface="微软雅黑"/>
                <a:cs typeface="Segoe UI Light"/>
              </a:rPr>
              <a:t>标注</a:t>
            </a:r>
          </a:p>
        </p:txBody>
      </p:sp>
      <p:sp>
        <p:nvSpPr>
          <p:cNvPr id="11" name="矩形 10"/>
          <p:cNvSpPr/>
          <p:nvPr userDrawn="1"/>
        </p:nvSpPr>
        <p:spPr>
          <a:xfrm>
            <a:off x="2572589" y="759873"/>
            <a:ext cx="1402001" cy="4293483"/>
          </a:xfrm>
          <a:prstGeom prst="rect">
            <a:avLst/>
          </a:prstGeom>
        </p:spPr>
        <p:txBody>
          <a:bodyPr wrap="square">
            <a:spAutoFit/>
          </a:bodyPr>
          <a:lstStyle/>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字体使用 </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行距</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背景图片出处</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作者</a:t>
            </a: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声明</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508010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英文 </a:t>
            </a:r>
            <a:r>
              <a:rPr kumimoji="0" lang="en-US" altLang="zh-CN" sz="1400" b="0" i="0" u="none" strike="noStrike" kern="0" cap="none" spc="0" normalizeH="0" baseline="0" noProof="0" dirty="0">
                <a:ln>
                  <a:noFill/>
                </a:ln>
                <a:solidFill>
                  <a:srgbClr val="FFFFFF"/>
                </a:solidFill>
                <a:effectLst/>
                <a:uLnTx/>
                <a:uFillTx/>
                <a:latin typeface="Segoe UI Light" charset="0"/>
                <a:ea typeface="Segoe UI Light" charset="0"/>
                <a:cs typeface="Segoe UI Light" charset="0"/>
              </a:rPr>
              <a:t>Impact Arial</a:t>
            </a:r>
            <a:endParaRPr kumimoji="0" lang="zh-CN" altLang="en-US" sz="1400" b="0" i="0" u="none" strike="noStrike" kern="0" cap="none" spc="0" normalizeH="0" baseline="0" noProof="0" dirty="0">
              <a:ln>
                <a:noFill/>
              </a:ln>
              <a:solidFill>
                <a:srgbClr val="FFFFFF"/>
              </a:solidFill>
              <a:effectLst/>
              <a:uLnTx/>
              <a:uFillTx/>
              <a:latin typeface="Segoe UI Light" charset="0"/>
              <a:ea typeface="Segoe UI Light" charset="0"/>
              <a:cs typeface="Segoe UI Light" charset="0"/>
            </a:endParaRPr>
          </a:p>
          <a:p>
            <a:pPr marL="0" marR="0" lvl="0" indent="0" defTabSz="914400"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正文 </a:t>
            </a: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1.3</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cn.bing.com</a:t>
            </a:r>
          </a:p>
          <a:p>
            <a:pPr marL="0" marR="0" lvl="0" indent="0" defTabSz="609585" eaLnBrk="1" fontAlgn="auto" latinLnBrk="0" hangingPunct="1">
              <a:lnSpc>
                <a:spcPct val="130000"/>
              </a:lnSpc>
              <a:spcBef>
                <a:spcPts val="0"/>
              </a:spcBef>
              <a:spcAft>
                <a:spcPts val="0"/>
              </a:spcAft>
              <a:buClrTx/>
              <a:buSzTx/>
              <a:buFontTx/>
              <a:buNone/>
              <a:tabLst/>
              <a:defRPr/>
            </a:pP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rPr>
              <a:t>@Smile</a:t>
            </a:r>
            <a:r>
              <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rPr>
              <a:t>呆鱼</a:t>
            </a:r>
            <a:endParaRPr kumimoji="0" lang="en-US" altLang="zh-CN"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defTabSz="609585" eaLnBrk="1" fontAlgn="auto" latinLnBrk="0" hangingPunct="1">
              <a:lnSpc>
                <a:spcPct val="13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1" lang="en-US" altLang="zh-CN" sz="1000" b="0" i="0" u="none" strike="noStrike" kern="0" cap="none" spc="0" normalizeH="0" baseline="0" noProof="0" dirty="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96174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页">
    <p:spTree>
      <p:nvGrpSpPr>
        <p:cNvPr id="1" name=""/>
        <p:cNvGrpSpPr/>
        <p:nvPr/>
      </p:nvGrpSpPr>
      <p:grpSpPr>
        <a:xfrm>
          <a:off x="0" y="0"/>
          <a:ext cx="0" cy="0"/>
          <a:chOff x="0" y="0"/>
          <a:chExt cx="0" cy="0"/>
        </a:xfrm>
      </p:grpSpPr>
      <p:sp>
        <p:nvSpPr>
          <p:cNvPr id="17" name="矩形 8"/>
          <p:cNvSpPr/>
          <p:nvPr userDrawn="1"/>
        </p:nvSpPr>
        <p:spPr>
          <a:xfrm>
            <a:off x="796539" y="1415311"/>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1499066"/>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1398157"/>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251597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2599733"/>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2498824"/>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3717092"/>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3800847"/>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20" name="文本占位符 10"/>
          <p:cNvSpPr>
            <a:spLocks noGrp="1"/>
          </p:cNvSpPr>
          <p:nvPr>
            <p:ph type="body" sz="quarter" idx="18" hasCustomPrompt="1"/>
          </p:nvPr>
        </p:nvSpPr>
        <p:spPr>
          <a:xfrm>
            <a:off x="800384" y="3699938"/>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
        <p:nvSpPr>
          <p:cNvPr id="21" name="矩形 8"/>
          <p:cNvSpPr/>
          <p:nvPr userDrawn="1"/>
        </p:nvSpPr>
        <p:spPr>
          <a:xfrm>
            <a:off x="796539" y="4918206"/>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mj-lt"/>
            </a:endParaRPr>
          </a:p>
        </p:txBody>
      </p:sp>
      <p:sp>
        <p:nvSpPr>
          <p:cNvPr id="22" name="文本占位符 10"/>
          <p:cNvSpPr>
            <a:spLocks noGrp="1"/>
          </p:cNvSpPr>
          <p:nvPr>
            <p:ph type="body" sz="quarter" idx="19" hasCustomPrompt="1"/>
          </p:nvPr>
        </p:nvSpPr>
        <p:spPr>
          <a:xfrm>
            <a:off x="1628247" y="5001961"/>
            <a:ext cx="3367087" cy="400110"/>
          </a:xfrm>
          <a:prstGeom prst="rect">
            <a:avLst/>
          </a:prstGeom>
        </p:spPr>
        <p:txBody>
          <a:bodyPr wrap="square">
            <a:spAutoFit/>
          </a:bodyPr>
          <a:lstStyle>
            <a:lvl1pPr marL="0" indent="0" algn="l">
              <a:buNone/>
              <a:defRPr sz="2000" baseline="0">
                <a:solidFill>
                  <a:schemeClr val="accent1"/>
                </a:solidFill>
              </a:defRPr>
            </a:lvl1pPr>
          </a:lstStyle>
          <a:p>
            <a:pPr lvl="0"/>
            <a:r>
              <a:rPr lang="en-US" altLang="zh-CN" dirty="0"/>
              <a:t>Part One </a:t>
            </a:r>
            <a:r>
              <a:rPr lang="zh-CN" altLang="en-US" dirty="0"/>
              <a:t>输入标题</a:t>
            </a:r>
          </a:p>
        </p:txBody>
      </p:sp>
      <p:sp>
        <p:nvSpPr>
          <p:cNvPr id="23" name="文本占位符 10"/>
          <p:cNvSpPr>
            <a:spLocks noGrp="1"/>
          </p:cNvSpPr>
          <p:nvPr>
            <p:ph type="body" sz="quarter" idx="20" hasCustomPrompt="1"/>
          </p:nvPr>
        </p:nvSpPr>
        <p:spPr>
          <a:xfrm>
            <a:off x="800384" y="4901052"/>
            <a:ext cx="640820" cy="584775"/>
          </a:xfrm>
          <a:prstGeom prst="rect">
            <a:avLst/>
          </a:prstGeom>
        </p:spPr>
        <p:txBody>
          <a:bodyPr wrap="square">
            <a:spAutoFit/>
          </a:bodyPr>
          <a:lstStyle>
            <a:lvl1pPr marL="0" indent="0" algn="ctr">
              <a:buNone/>
              <a:defRPr sz="3200">
                <a:solidFill>
                  <a:schemeClr val="accent1"/>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264673401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页">
    <p:spTree>
      <p:nvGrpSpPr>
        <p:cNvPr id="1" name=""/>
        <p:cNvGrpSpPr/>
        <p:nvPr/>
      </p:nvGrpSpPr>
      <p:grpSpPr>
        <a:xfrm>
          <a:off x="0" y="0"/>
          <a:ext cx="0" cy="0"/>
          <a:chOff x="0" y="0"/>
          <a:chExt cx="0" cy="0"/>
        </a:xfrm>
      </p:grpSpPr>
      <p:sp>
        <p:nvSpPr>
          <p:cNvPr id="17" name="矩形 8"/>
          <p:cNvSpPr/>
          <p:nvPr userDrawn="1"/>
        </p:nvSpPr>
        <p:spPr>
          <a:xfrm>
            <a:off x="796539" y="844832"/>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928587"/>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827678"/>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1945499"/>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2029254"/>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1928345"/>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3146613"/>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3230368"/>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20" name="文本占位符 10"/>
          <p:cNvSpPr>
            <a:spLocks noGrp="1"/>
          </p:cNvSpPr>
          <p:nvPr>
            <p:ph type="body" sz="quarter" idx="18" hasCustomPrompt="1"/>
          </p:nvPr>
        </p:nvSpPr>
        <p:spPr>
          <a:xfrm>
            <a:off x="800384" y="3129459"/>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
        <p:nvSpPr>
          <p:cNvPr id="21" name="矩形 8"/>
          <p:cNvSpPr/>
          <p:nvPr userDrawn="1"/>
        </p:nvSpPr>
        <p:spPr>
          <a:xfrm>
            <a:off x="796539" y="434772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mj-lt"/>
            </a:endParaRPr>
          </a:p>
        </p:txBody>
      </p:sp>
      <p:sp>
        <p:nvSpPr>
          <p:cNvPr id="22" name="文本占位符 10"/>
          <p:cNvSpPr>
            <a:spLocks noGrp="1"/>
          </p:cNvSpPr>
          <p:nvPr>
            <p:ph type="body" sz="quarter" idx="19" hasCustomPrompt="1"/>
          </p:nvPr>
        </p:nvSpPr>
        <p:spPr>
          <a:xfrm>
            <a:off x="1628247" y="4431482"/>
            <a:ext cx="3367087" cy="400110"/>
          </a:xfrm>
          <a:prstGeom prst="rect">
            <a:avLst/>
          </a:prstGeom>
        </p:spPr>
        <p:txBody>
          <a:bodyPr wrap="square">
            <a:spAutoFit/>
          </a:bodyPr>
          <a:lstStyle>
            <a:lvl1pPr marL="0" indent="0" algn="l">
              <a:buNone/>
              <a:defRPr sz="2000" baseline="0">
                <a:solidFill>
                  <a:schemeClr val="accent1"/>
                </a:solidFill>
              </a:defRPr>
            </a:lvl1pPr>
          </a:lstStyle>
          <a:p>
            <a:pPr lvl="0"/>
            <a:r>
              <a:rPr lang="en-US" altLang="zh-CN" dirty="0"/>
              <a:t>Part One </a:t>
            </a:r>
            <a:r>
              <a:rPr lang="zh-CN" altLang="en-US" dirty="0"/>
              <a:t>输入标题</a:t>
            </a:r>
          </a:p>
        </p:txBody>
      </p:sp>
      <p:sp>
        <p:nvSpPr>
          <p:cNvPr id="23" name="文本占位符 10"/>
          <p:cNvSpPr>
            <a:spLocks noGrp="1"/>
          </p:cNvSpPr>
          <p:nvPr>
            <p:ph type="body" sz="quarter" idx="20" hasCustomPrompt="1"/>
          </p:nvPr>
        </p:nvSpPr>
        <p:spPr>
          <a:xfrm>
            <a:off x="800384" y="4330573"/>
            <a:ext cx="640820" cy="584775"/>
          </a:xfrm>
          <a:prstGeom prst="rect">
            <a:avLst/>
          </a:prstGeom>
        </p:spPr>
        <p:txBody>
          <a:bodyPr wrap="square">
            <a:spAutoFit/>
          </a:bodyPr>
          <a:lstStyle>
            <a:lvl1pPr marL="0" indent="0" algn="ctr">
              <a:buNone/>
              <a:defRPr sz="3200">
                <a:solidFill>
                  <a:schemeClr val="accent1"/>
                </a:solidFill>
                <a:latin typeface="+mj-lt"/>
              </a:defRPr>
            </a:lvl1pPr>
          </a:lstStyle>
          <a:p>
            <a:pPr lvl="0"/>
            <a:r>
              <a:rPr lang="en-US" altLang="zh-CN" dirty="0"/>
              <a:t>1</a:t>
            </a:r>
            <a:endParaRPr lang="zh-CN" altLang="en-US" dirty="0"/>
          </a:p>
        </p:txBody>
      </p:sp>
      <p:sp>
        <p:nvSpPr>
          <p:cNvPr id="30" name="矩形 8"/>
          <p:cNvSpPr/>
          <p:nvPr userDrawn="1"/>
        </p:nvSpPr>
        <p:spPr>
          <a:xfrm>
            <a:off x="796539" y="563259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sp>
        <p:nvSpPr>
          <p:cNvPr id="32" name="文本占位符 10"/>
          <p:cNvSpPr>
            <a:spLocks noGrp="1"/>
          </p:cNvSpPr>
          <p:nvPr>
            <p:ph type="body" sz="quarter" idx="21" hasCustomPrompt="1"/>
          </p:nvPr>
        </p:nvSpPr>
        <p:spPr>
          <a:xfrm>
            <a:off x="1628247" y="5716352"/>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6" name="文本占位符 10"/>
          <p:cNvSpPr>
            <a:spLocks noGrp="1"/>
          </p:cNvSpPr>
          <p:nvPr>
            <p:ph type="body" sz="quarter" idx="22" hasCustomPrompt="1"/>
          </p:nvPr>
        </p:nvSpPr>
        <p:spPr>
          <a:xfrm>
            <a:off x="800384" y="5615443"/>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101948972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六项目录页">
    <p:spTree>
      <p:nvGrpSpPr>
        <p:cNvPr id="1" name=""/>
        <p:cNvGrpSpPr/>
        <p:nvPr/>
      </p:nvGrpSpPr>
      <p:grpSpPr>
        <a:xfrm>
          <a:off x="0" y="0"/>
          <a:ext cx="0" cy="0"/>
          <a:chOff x="0" y="0"/>
          <a:chExt cx="0" cy="0"/>
        </a:xfrm>
      </p:grpSpPr>
      <p:sp>
        <p:nvSpPr>
          <p:cNvPr id="17" name="矩形 8"/>
          <p:cNvSpPr/>
          <p:nvPr userDrawn="1"/>
        </p:nvSpPr>
        <p:spPr>
          <a:xfrm>
            <a:off x="796539" y="893975"/>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977730"/>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35" name="文本占位符 10"/>
          <p:cNvSpPr>
            <a:spLocks noGrp="1"/>
          </p:cNvSpPr>
          <p:nvPr>
            <p:ph type="body" sz="quarter" idx="14" hasCustomPrompt="1"/>
          </p:nvPr>
        </p:nvSpPr>
        <p:spPr>
          <a:xfrm>
            <a:off x="800384" y="876821"/>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179458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1878342"/>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16" name="文本占位符 10"/>
          <p:cNvSpPr>
            <a:spLocks noGrp="1"/>
          </p:cNvSpPr>
          <p:nvPr>
            <p:ph type="body" sz="quarter" idx="16" hasCustomPrompt="1"/>
          </p:nvPr>
        </p:nvSpPr>
        <p:spPr>
          <a:xfrm>
            <a:off x="800384" y="1777433"/>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43" name="矩形 8"/>
          <p:cNvSpPr/>
          <p:nvPr userDrawn="1"/>
        </p:nvSpPr>
        <p:spPr>
          <a:xfrm>
            <a:off x="796539" y="2710415"/>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44" name="文本占位符 10"/>
          <p:cNvSpPr>
            <a:spLocks noGrp="1"/>
          </p:cNvSpPr>
          <p:nvPr>
            <p:ph type="body" sz="quarter" idx="17" hasCustomPrompt="1"/>
          </p:nvPr>
        </p:nvSpPr>
        <p:spPr>
          <a:xfrm>
            <a:off x="1628247" y="2794170"/>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CN" altLang="en-US" dirty="0"/>
              <a:t>输入标题</a:t>
            </a:r>
          </a:p>
        </p:txBody>
      </p:sp>
      <p:sp>
        <p:nvSpPr>
          <p:cNvPr id="45" name="文本占位符 10"/>
          <p:cNvSpPr>
            <a:spLocks noGrp="1"/>
          </p:cNvSpPr>
          <p:nvPr>
            <p:ph type="body" sz="quarter" idx="18" hasCustomPrompt="1"/>
          </p:nvPr>
        </p:nvSpPr>
        <p:spPr>
          <a:xfrm>
            <a:off x="800384" y="2693261"/>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
        <p:nvSpPr>
          <p:cNvPr id="46" name="矩形 8"/>
          <p:cNvSpPr/>
          <p:nvPr userDrawn="1"/>
        </p:nvSpPr>
        <p:spPr>
          <a:xfrm>
            <a:off x="796539" y="361102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1"/>
              </a:solidFill>
              <a:latin typeface="+mj-lt"/>
            </a:endParaRPr>
          </a:p>
        </p:txBody>
      </p:sp>
      <p:sp>
        <p:nvSpPr>
          <p:cNvPr id="47" name="文本占位符 10"/>
          <p:cNvSpPr>
            <a:spLocks noGrp="1"/>
          </p:cNvSpPr>
          <p:nvPr>
            <p:ph type="body" sz="quarter" idx="19" hasCustomPrompt="1"/>
          </p:nvPr>
        </p:nvSpPr>
        <p:spPr>
          <a:xfrm>
            <a:off x="1628247" y="3694782"/>
            <a:ext cx="3367087" cy="400110"/>
          </a:xfrm>
          <a:prstGeom prst="rect">
            <a:avLst/>
          </a:prstGeom>
        </p:spPr>
        <p:txBody>
          <a:bodyPr wrap="square">
            <a:spAutoFit/>
          </a:bodyPr>
          <a:lstStyle>
            <a:lvl1pPr marL="0" indent="0" algn="l">
              <a:buNone/>
              <a:defRPr sz="2000" baseline="0">
                <a:solidFill>
                  <a:schemeClr val="accent1"/>
                </a:solidFill>
              </a:defRPr>
            </a:lvl1pPr>
          </a:lstStyle>
          <a:p>
            <a:pPr lvl="0"/>
            <a:r>
              <a:rPr lang="en-US" altLang="zh-CN" dirty="0"/>
              <a:t>Part One </a:t>
            </a:r>
            <a:r>
              <a:rPr lang="zh-CN" altLang="en-US" dirty="0"/>
              <a:t>输入标题</a:t>
            </a:r>
          </a:p>
        </p:txBody>
      </p:sp>
      <p:sp>
        <p:nvSpPr>
          <p:cNvPr id="48" name="文本占位符 10"/>
          <p:cNvSpPr>
            <a:spLocks noGrp="1"/>
          </p:cNvSpPr>
          <p:nvPr>
            <p:ph type="body" sz="quarter" idx="20" hasCustomPrompt="1"/>
          </p:nvPr>
        </p:nvSpPr>
        <p:spPr>
          <a:xfrm>
            <a:off x="800384" y="3593873"/>
            <a:ext cx="640820" cy="584775"/>
          </a:xfrm>
          <a:prstGeom prst="rect">
            <a:avLst/>
          </a:prstGeom>
        </p:spPr>
        <p:txBody>
          <a:bodyPr wrap="square">
            <a:spAutoFit/>
          </a:bodyPr>
          <a:lstStyle>
            <a:lvl1pPr marL="0" indent="0" algn="ctr">
              <a:buNone/>
              <a:defRPr sz="3200">
                <a:solidFill>
                  <a:schemeClr val="accent1"/>
                </a:solidFill>
                <a:latin typeface="+mj-lt"/>
              </a:defRPr>
            </a:lvl1pPr>
          </a:lstStyle>
          <a:p>
            <a:pPr lvl="0"/>
            <a:r>
              <a:rPr lang="en-US" altLang="zh-CN" dirty="0"/>
              <a:t>1</a:t>
            </a:r>
            <a:endParaRPr lang="zh-CN" altLang="en-US" dirty="0"/>
          </a:p>
        </p:txBody>
      </p:sp>
      <p:sp>
        <p:nvSpPr>
          <p:cNvPr id="49" name="矩形 8"/>
          <p:cNvSpPr/>
          <p:nvPr userDrawn="1"/>
        </p:nvSpPr>
        <p:spPr>
          <a:xfrm>
            <a:off x="796539" y="4515269"/>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sp>
        <p:nvSpPr>
          <p:cNvPr id="50" name="文本占位符 10"/>
          <p:cNvSpPr>
            <a:spLocks noGrp="1"/>
          </p:cNvSpPr>
          <p:nvPr>
            <p:ph type="body" sz="quarter" idx="21" hasCustomPrompt="1"/>
          </p:nvPr>
        </p:nvSpPr>
        <p:spPr>
          <a:xfrm>
            <a:off x="1628247" y="4599024"/>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CN" altLang="en-US" dirty="0"/>
              <a:t>输入标题</a:t>
            </a:r>
          </a:p>
        </p:txBody>
      </p:sp>
      <p:sp>
        <p:nvSpPr>
          <p:cNvPr id="51" name="文本占位符 10"/>
          <p:cNvSpPr>
            <a:spLocks noGrp="1"/>
          </p:cNvSpPr>
          <p:nvPr>
            <p:ph type="body" sz="quarter" idx="22" hasCustomPrompt="1"/>
          </p:nvPr>
        </p:nvSpPr>
        <p:spPr>
          <a:xfrm>
            <a:off x="800384" y="4498115"/>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52" name="矩形 8"/>
          <p:cNvSpPr/>
          <p:nvPr userDrawn="1"/>
        </p:nvSpPr>
        <p:spPr>
          <a:xfrm>
            <a:off x="796539" y="5415881"/>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53" name="文本占位符 10"/>
          <p:cNvSpPr>
            <a:spLocks noGrp="1"/>
          </p:cNvSpPr>
          <p:nvPr>
            <p:ph type="body" sz="quarter" idx="23" hasCustomPrompt="1"/>
          </p:nvPr>
        </p:nvSpPr>
        <p:spPr>
          <a:xfrm>
            <a:off x="1628247" y="5499636"/>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CN" altLang="en-US" dirty="0"/>
              <a:t>输入标题</a:t>
            </a:r>
          </a:p>
        </p:txBody>
      </p:sp>
      <p:sp>
        <p:nvSpPr>
          <p:cNvPr id="54" name="文本占位符 10"/>
          <p:cNvSpPr>
            <a:spLocks noGrp="1"/>
          </p:cNvSpPr>
          <p:nvPr>
            <p:ph type="body" sz="quarter" idx="24" hasCustomPrompt="1"/>
          </p:nvPr>
        </p:nvSpPr>
        <p:spPr>
          <a:xfrm>
            <a:off x="800384" y="5398727"/>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86420173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4"/>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ONE</a:t>
            </a:r>
            <a:endParaRPr lang="zh-CN" altLang="en-US" dirty="0"/>
          </a:p>
        </p:txBody>
      </p:sp>
      <p:sp>
        <p:nvSpPr>
          <p:cNvPr id="9" name="文本占位符 10"/>
          <p:cNvSpPr>
            <a:spLocks noGrp="1"/>
          </p:cNvSpPr>
          <p:nvPr>
            <p:ph type="body" sz="quarter" idx="12" hasCustomPrompt="1"/>
          </p:nvPr>
        </p:nvSpPr>
        <p:spPr>
          <a:xfrm>
            <a:off x="1" y="-2219126"/>
            <a:ext cx="384271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1</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84207629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3"/>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TWO</a:t>
            </a:r>
            <a:endParaRPr lang="zh-CN" altLang="en-US" dirty="0"/>
          </a:p>
        </p:txBody>
      </p:sp>
      <p:sp>
        <p:nvSpPr>
          <p:cNvPr id="9" name="文本占位符 10"/>
          <p:cNvSpPr>
            <a:spLocks noGrp="1"/>
          </p:cNvSpPr>
          <p:nvPr>
            <p:ph type="body" sz="quarter" idx="12" hasCustomPrompt="1"/>
          </p:nvPr>
        </p:nvSpPr>
        <p:spPr>
          <a:xfrm>
            <a:off x="1" y="-2219126"/>
            <a:ext cx="500649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2</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199449187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2"/>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THREE</a:t>
            </a:r>
            <a:endParaRPr lang="zh-CN" altLang="en-US" dirty="0"/>
          </a:p>
        </p:txBody>
      </p:sp>
      <p:sp>
        <p:nvSpPr>
          <p:cNvPr id="9" name="文本占位符 10"/>
          <p:cNvSpPr>
            <a:spLocks noGrp="1"/>
          </p:cNvSpPr>
          <p:nvPr>
            <p:ph type="body" sz="quarter" idx="12" hasCustomPrompt="1"/>
          </p:nvPr>
        </p:nvSpPr>
        <p:spPr>
          <a:xfrm>
            <a:off x="1" y="-2219126"/>
            <a:ext cx="5277407"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3</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380818022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FOUR</a:t>
            </a:r>
            <a:endParaRPr lang="zh-CN" altLang="en-US" dirty="0"/>
          </a:p>
        </p:txBody>
      </p:sp>
      <p:sp>
        <p:nvSpPr>
          <p:cNvPr id="9" name="文本占位符 10"/>
          <p:cNvSpPr>
            <a:spLocks noGrp="1"/>
          </p:cNvSpPr>
          <p:nvPr>
            <p:ph type="body" sz="quarter" idx="12" hasCustomPrompt="1"/>
          </p:nvPr>
        </p:nvSpPr>
        <p:spPr>
          <a:xfrm>
            <a:off x="1" y="-2219126"/>
            <a:ext cx="4982454"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4</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请在此处输入标题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sz="1200">
                <a:solidFill>
                  <a:schemeClr val="bg1"/>
                </a:solidFill>
              </a:defRPr>
            </a:lvl1pPr>
          </a:lstStyle>
          <a:p>
            <a:pPr lvl="0"/>
            <a:r>
              <a:rPr lang="zh-CN" altLang="en-US" dirty="0"/>
              <a:t>标题数字等都可以通过点击和重新输入进行更改，顶部“开始”面板中可以对字体、字号、颜色、行距等进行修改。建议正文</a:t>
            </a:r>
            <a:r>
              <a:rPr lang="en-US" altLang="zh-CN" dirty="0"/>
              <a:t>8-14</a:t>
            </a:r>
            <a:r>
              <a:rPr lang="zh-CN" altLang="en-US" dirty="0"/>
              <a:t>号字，</a:t>
            </a:r>
            <a:r>
              <a:rPr lang="en-US" altLang="zh-CN" dirty="0"/>
              <a:t>1.3</a:t>
            </a:r>
            <a:r>
              <a:rPr lang="zh-CN" altLang="en-US" dirty="0"/>
              <a:t>倍字间距。</a:t>
            </a:r>
          </a:p>
        </p:txBody>
      </p:sp>
    </p:spTree>
    <p:extLst>
      <p:ext uri="{BB962C8B-B14F-4D97-AF65-F5344CB8AC3E}">
        <p14:creationId xmlns:p14="http://schemas.microsoft.com/office/powerpoint/2010/main" val="308902412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547448"/>
      </p:ext>
    </p:extLst>
  </p:cSld>
  <p:clrMap bg1="lt1" tx1="dk1" bg2="lt2" tx2="dk2" accent1="accent1" accent2="accent2" accent3="accent3" accent4="accent4" accent5="accent5" accent6="accent6" hlink="hlink" folHlink="folHlink"/>
  <p:sldLayoutIdLst>
    <p:sldLayoutId id="2147483687" r:id="rId1"/>
    <p:sldLayoutId id="2147483694" r:id="rId2"/>
    <p:sldLayoutId id="2147483692" r:id="rId3"/>
    <p:sldLayoutId id="2147483695" r:id="rId4"/>
    <p:sldLayoutId id="2147483696" r:id="rId5"/>
    <p:sldLayoutId id="2147483697" r:id="rId6"/>
    <p:sldLayoutId id="2147483698" r:id="rId7"/>
    <p:sldLayoutId id="2147483699" r:id="rId8"/>
    <p:sldLayoutId id="2147483700" r:id="rId9"/>
    <p:sldLayoutId id="2147483688" r:id="rId10"/>
    <p:sldLayoutId id="2147483689" r:id="rId11"/>
    <p:sldLayoutId id="2147483690" r:id="rId12"/>
    <p:sldLayoutId id="2147483691" r:id="rId13"/>
    <p:sldLayoutId id="2147483693" r:id="rId14"/>
    <p:sldLayoutId id="2147483701" r:id="rId15"/>
    <p:sldLayoutId id="2147483706" r:id="rId16"/>
  </p:sldLayoutIdLst>
  <p:transition spd="slow">
    <p:push dir="u"/>
  </p:transition>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7800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hemeOverride" Target="../theme/themeOverride9.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hemeOverride" Target="../theme/themeOverride14.xml"/><Relationship Id="rId5" Type="http://schemas.openxmlformats.org/officeDocument/2006/relationships/image" Target="../media/image32.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hemeOverride" Target="../theme/themeOverride1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3.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openxmlformats.org/officeDocument/2006/relationships/image" Target="../media/image18.png"/><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image" Target="../media/image17.sv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image" Target="../media/image16.png"/><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15.sv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14.png"/><Relationship Id="rId27"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hemeOverride" Target="../theme/themeOverride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hemeOverride" Target="../theme/themeOverride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01485" y="3223031"/>
            <a:ext cx="10189029" cy="2324291"/>
          </a:xfrm>
        </p:spPr>
        <p:txBody>
          <a:bodyPr/>
          <a:lstStyle/>
          <a:p>
            <a:pPr>
              <a:lnSpc>
                <a:spcPct val="150000"/>
              </a:lnSpc>
            </a:pPr>
            <a:r>
              <a:rPr lang="zh-CN" altLang="en-US" dirty="0">
                <a:solidFill>
                  <a:srgbClr val="00B0F0"/>
                </a:solidFill>
              </a:rPr>
              <a:t>哈尔滨铁道职业技术学院</a:t>
            </a:r>
            <a:endParaRPr lang="en-US" altLang="zh-CN" dirty="0">
              <a:solidFill>
                <a:srgbClr val="00B0F0"/>
              </a:solidFill>
            </a:endParaRPr>
          </a:p>
          <a:p>
            <a:pPr>
              <a:lnSpc>
                <a:spcPct val="150000"/>
              </a:lnSpc>
            </a:pPr>
            <a:r>
              <a:rPr lang="zh-CN" altLang="en-US" dirty="0">
                <a:solidFill>
                  <a:schemeClr val="accent1"/>
                </a:solidFill>
              </a:rPr>
              <a:t>新型冠状病毒肺炎</a:t>
            </a:r>
            <a:r>
              <a:rPr lang="zh-CN" altLang="en-US" dirty="0">
                <a:solidFill>
                  <a:srgbClr val="C00000"/>
                </a:solidFill>
              </a:rPr>
              <a:t>疫情</a:t>
            </a:r>
            <a:r>
              <a:rPr lang="zh-CN" altLang="en-US" dirty="0">
                <a:solidFill>
                  <a:srgbClr val="FFC000"/>
                </a:solidFill>
              </a:rPr>
              <a:t>心理</a:t>
            </a:r>
            <a:r>
              <a:rPr lang="zh-CN" altLang="en-US" dirty="0">
                <a:solidFill>
                  <a:srgbClr val="92D050"/>
                </a:solidFill>
              </a:rPr>
              <a:t>防疫</a:t>
            </a:r>
            <a:r>
              <a:rPr lang="zh-CN" altLang="en-US" dirty="0">
                <a:solidFill>
                  <a:schemeClr val="accent4"/>
                </a:solidFill>
              </a:rPr>
              <a:t>手册</a:t>
            </a:r>
          </a:p>
        </p:txBody>
      </p:sp>
    </p:spTree>
    <p:extLst>
      <p:ext uri="{BB962C8B-B14F-4D97-AF65-F5344CB8AC3E}">
        <p14:creationId xmlns:p14="http://schemas.microsoft.com/office/powerpoint/2010/main" val="14790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E44FDC5-6FCF-4815-BFDD-0934424446E3}"/>
              </a:ext>
            </a:extLst>
          </p:cNvPr>
          <p:cNvPicPr>
            <a:picLocks noChangeAspect="1"/>
          </p:cNvPicPr>
          <p:nvPr/>
        </p:nvPicPr>
        <p:blipFill>
          <a:blip r:embed="rId2"/>
          <a:stretch>
            <a:fillRect/>
          </a:stretch>
        </p:blipFill>
        <p:spPr>
          <a:xfrm>
            <a:off x="1657526" y="260415"/>
            <a:ext cx="8586859" cy="3370343"/>
          </a:xfrm>
          <a:prstGeom prst="rect">
            <a:avLst/>
          </a:prstGeom>
        </p:spPr>
      </p:pic>
      <p:sp>
        <p:nvSpPr>
          <p:cNvPr id="5" name="标题 1">
            <a:extLst>
              <a:ext uri="{FF2B5EF4-FFF2-40B4-BE49-F238E27FC236}">
                <a16:creationId xmlns:a16="http://schemas.microsoft.com/office/drawing/2014/main" id="{BCB510A1-34A6-46B0-ADDA-A335EDE03928}"/>
              </a:ext>
            </a:extLst>
          </p:cNvPr>
          <p:cNvSpPr txBox="1">
            <a:spLocks/>
          </p:cNvSpPr>
          <p:nvPr/>
        </p:nvSpPr>
        <p:spPr>
          <a:xfrm>
            <a:off x="612497" y="3445701"/>
            <a:ext cx="9155394" cy="2774131"/>
          </a:xfrm>
          <a:prstGeom prst="rect">
            <a:avLst/>
          </a:prstGeom>
        </p:spPr>
        <p:txBody>
          <a:bodyPr anchor="b">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zh-CN" altLang="en-US" sz="2000" b="1" dirty="0"/>
              <a:t>敲黑板划重点：</a:t>
            </a:r>
            <a:br>
              <a:rPr lang="en-US" altLang="zh-CN" sz="2000" dirty="0"/>
            </a:br>
            <a:r>
              <a:rPr lang="en-US" altLang="zh-CN" sz="2000" dirty="0"/>
              <a:t>1. </a:t>
            </a:r>
            <a:r>
              <a:rPr lang="zh-CN" altLang="en-US" sz="2000" dirty="0"/>
              <a:t>口罩有颜色的一面向外，有金属片的一边向上，尽量不要用手触摸完外面再触摸里面，以免造成细菌交叉污染； </a:t>
            </a:r>
            <a:br>
              <a:rPr lang="en-US" altLang="zh-CN" sz="2000" dirty="0"/>
            </a:br>
            <a:r>
              <a:rPr lang="en-US" altLang="zh-CN" sz="2000" dirty="0"/>
              <a:t>2. </a:t>
            </a:r>
            <a:r>
              <a:rPr lang="zh-CN" altLang="en-US" sz="2000" dirty="0"/>
              <a:t>把口罩上的金属片沿鼻梁两侧按紧，口罩应完全覆盖口鼻和下巴；  </a:t>
            </a:r>
            <a:br>
              <a:rPr lang="en-US" altLang="zh-CN" sz="2000" dirty="0"/>
            </a:br>
            <a:r>
              <a:rPr lang="en-US" altLang="zh-CN" sz="2000" dirty="0"/>
              <a:t>3. </a:t>
            </a:r>
            <a:r>
              <a:rPr lang="zh-CN" altLang="en-US" sz="2000" dirty="0"/>
              <a:t>不要接触口罩外侧被污染面，有条件时消毒完再丢弃。</a:t>
            </a:r>
          </a:p>
        </p:txBody>
      </p:sp>
      <p:pic>
        <p:nvPicPr>
          <p:cNvPr id="9" name="图形 8">
            <a:extLst>
              <a:ext uri="{FF2B5EF4-FFF2-40B4-BE49-F238E27FC236}">
                <a16:creationId xmlns:a16="http://schemas.microsoft.com/office/drawing/2014/main" id="{17502BA5-C0AB-4A9B-8DFF-376F88E7F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97126" y="5065997"/>
            <a:ext cx="2318304" cy="1592445"/>
          </a:xfrm>
          <a:prstGeom prst="rect">
            <a:avLst/>
          </a:prstGeom>
        </p:spPr>
      </p:pic>
      <p:pic>
        <p:nvPicPr>
          <p:cNvPr id="10" name="图形 9">
            <a:extLst>
              <a:ext uri="{FF2B5EF4-FFF2-40B4-BE49-F238E27FC236}">
                <a16:creationId xmlns:a16="http://schemas.microsoft.com/office/drawing/2014/main" id="{2B1C577F-9208-4434-A235-272E248754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793259" y="3662365"/>
            <a:ext cx="1726038" cy="2950246"/>
          </a:xfrm>
          <a:prstGeom prst="rect">
            <a:avLst/>
          </a:prstGeom>
        </p:spPr>
      </p:pic>
      <p:sp>
        <p:nvSpPr>
          <p:cNvPr id="11" name="文本框 10">
            <a:extLst>
              <a:ext uri="{FF2B5EF4-FFF2-40B4-BE49-F238E27FC236}">
                <a16:creationId xmlns:a16="http://schemas.microsoft.com/office/drawing/2014/main" id="{B41322F1-F2F5-4E98-9825-BE46F870CEF4}"/>
              </a:ext>
            </a:extLst>
          </p:cNvPr>
          <p:cNvSpPr txBox="1"/>
          <p:nvPr/>
        </p:nvSpPr>
        <p:spPr>
          <a:xfrm>
            <a:off x="672703" y="6443087"/>
            <a:ext cx="3106057"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参考资料来源：中国政府网微信公众号</a:t>
            </a:r>
          </a:p>
        </p:txBody>
      </p:sp>
    </p:spTree>
    <p:extLst>
      <p:ext uri="{BB962C8B-B14F-4D97-AF65-F5344CB8AC3E}">
        <p14:creationId xmlns:p14="http://schemas.microsoft.com/office/powerpoint/2010/main" val="330245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750"/>
                                        <p:tgtEl>
                                          <p:spTgt spid="9"/>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3" name="文本占位符 9"/>
          <p:cNvSpPr>
            <a:spLocks noGrp="1"/>
          </p:cNvSpPr>
          <p:nvPr>
            <p:ph type="body" sz="quarter" idx="11"/>
          </p:nvPr>
        </p:nvSpPr>
        <p:spPr/>
        <p:txBody>
          <a:bodyPr/>
          <a:lstStyle/>
          <a:p>
            <a:r>
              <a:rPr lang="en-US" altLang="zh-CN" kern="0" dirty="0"/>
              <a:t>PART THREE</a:t>
            </a:r>
            <a:endParaRPr lang="zh-CN" altLang="en-US" kern="0" dirty="0"/>
          </a:p>
        </p:txBody>
      </p:sp>
      <p:sp>
        <p:nvSpPr>
          <p:cNvPr id="19" name="文本占位符 18"/>
          <p:cNvSpPr>
            <a:spLocks noGrp="1"/>
          </p:cNvSpPr>
          <p:nvPr>
            <p:ph type="body" sz="quarter" idx="12"/>
          </p:nvPr>
        </p:nvSpPr>
        <p:spPr/>
        <p:txBody>
          <a:bodyPr/>
          <a:lstStyle/>
          <a:p>
            <a:r>
              <a:rPr lang="en-US" altLang="zh-CN" dirty="0"/>
              <a:t>3</a:t>
            </a:r>
            <a:endParaRPr lang="zh-CN" altLang="en-US" dirty="0"/>
          </a:p>
        </p:txBody>
      </p:sp>
      <p:sp>
        <p:nvSpPr>
          <p:cNvPr id="24" name="文本占位符 11"/>
          <p:cNvSpPr>
            <a:spLocks noGrp="1"/>
          </p:cNvSpPr>
          <p:nvPr>
            <p:ph type="body" sz="quarter" idx="13"/>
          </p:nvPr>
        </p:nvSpPr>
        <p:spPr/>
        <p:txBody>
          <a:bodyPr/>
          <a:lstStyle/>
          <a:p>
            <a:pPr lvl="0"/>
            <a:r>
              <a:rPr lang="zh-CN" altLang="en-US" dirty="0"/>
              <a:t>心理调适</a:t>
            </a:r>
          </a:p>
        </p:txBody>
      </p:sp>
      <p:sp>
        <p:nvSpPr>
          <p:cNvPr id="26" name="文本占位符 12"/>
          <p:cNvSpPr>
            <a:spLocks noGrp="1"/>
          </p:cNvSpPr>
          <p:nvPr>
            <p:ph type="body" sz="quarter" idx="15"/>
          </p:nvPr>
        </p:nvSpPr>
        <p:spPr>
          <a:xfrm>
            <a:off x="5194570" y="3636243"/>
            <a:ext cx="6569245" cy="461665"/>
          </a:xfrm>
        </p:spPr>
        <p:txBody>
          <a:bodyPr/>
          <a:lstStyle/>
          <a:p>
            <a:r>
              <a:rPr lang="zh-CN" altLang="en-US" sz="2400" dirty="0"/>
              <a:t>乐观心态 </a:t>
            </a:r>
            <a:r>
              <a:rPr lang="en-US" altLang="zh-CN" sz="2400" dirty="0"/>
              <a:t>| </a:t>
            </a:r>
            <a:r>
              <a:rPr lang="zh-CN" altLang="en-US" sz="2400" dirty="0"/>
              <a:t>适度宣泄 </a:t>
            </a:r>
            <a:r>
              <a:rPr lang="en-US" altLang="zh-CN" sz="2400" dirty="0"/>
              <a:t>| </a:t>
            </a:r>
            <a:r>
              <a:rPr lang="zh-CN" altLang="en-US" sz="2400" dirty="0"/>
              <a:t>科学认知 </a:t>
            </a:r>
            <a:r>
              <a:rPr lang="en-US" altLang="zh-CN" sz="2400" dirty="0"/>
              <a:t>|</a:t>
            </a:r>
            <a:r>
              <a:rPr lang="zh-CN" altLang="en-US" sz="2400" dirty="0"/>
              <a:t>自我成长</a:t>
            </a:r>
          </a:p>
        </p:txBody>
      </p:sp>
      <p:sp>
        <p:nvSpPr>
          <p:cNvPr id="6" name="矩形 5" descr="Moustache Face with Solid Fill">
            <a:extLst>
              <a:ext uri="{FF2B5EF4-FFF2-40B4-BE49-F238E27FC236}">
                <a16:creationId xmlns:a16="http://schemas.microsoft.com/office/drawing/2014/main" id="{142CC389-496B-4A2E-B6D8-B73CAEDC8DCB}"/>
              </a:ext>
            </a:extLst>
          </p:cNvPr>
          <p:cNvSpPr/>
          <p:nvPr/>
        </p:nvSpPr>
        <p:spPr>
          <a:xfrm>
            <a:off x="7203664" y="1950704"/>
            <a:ext cx="716558" cy="71655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99109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6290834" y="1254042"/>
            <a:ext cx="3660407" cy="3660407"/>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zh-CN" altLang="en-US" sz="2400" kern="0">
              <a:solidFill>
                <a:sysClr val="windowText" lastClr="000000"/>
              </a:solidFill>
            </a:endParaRPr>
          </a:p>
        </p:txBody>
      </p:sp>
      <p:sp>
        <p:nvSpPr>
          <p:cNvPr id="21" name="矩形 20"/>
          <p:cNvSpPr/>
          <p:nvPr/>
        </p:nvSpPr>
        <p:spPr>
          <a:xfrm>
            <a:off x="6816906" y="2746072"/>
            <a:ext cx="2879495" cy="1525739"/>
          </a:xfrm>
          <a:prstGeom prst="rect">
            <a:avLst/>
          </a:prstGeom>
        </p:spPr>
        <p:txBody>
          <a:bodyPr wrap="square">
            <a:spAutoFit/>
          </a:bodyPr>
          <a:lstStyle/>
          <a:p>
            <a:pPr defTabSz="1219170">
              <a:lnSpc>
                <a:spcPct val="150000"/>
              </a:lnSpc>
            </a:pPr>
            <a:r>
              <a:rPr lang="zh-CN" altLang="en-US" sz="1600" dirty="0"/>
              <a:t>通过网络调查了上万人，</a:t>
            </a:r>
            <a:r>
              <a:rPr lang="zh-CN" altLang="en-US" sz="1600" dirty="0">
                <a:solidFill>
                  <a:srgbClr val="FF0000"/>
                </a:solidFill>
              </a:rPr>
              <a:t>担忧</a:t>
            </a:r>
            <a:r>
              <a:rPr lang="zh-CN" altLang="en-US" sz="1600" dirty="0"/>
              <a:t>占到调查人群的</a:t>
            </a:r>
            <a:r>
              <a:rPr lang="en-US" altLang="zh-CN" sz="1600" dirty="0"/>
              <a:t>79.3%</a:t>
            </a:r>
            <a:r>
              <a:rPr lang="zh-CN" altLang="en-US" sz="1600" dirty="0"/>
              <a:t>；强烈的</a:t>
            </a:r>
            <a:r>
              <a:rPr lang="zh-CN" altLang="en-US" sz="1600" dirty="0">
                <a:solidFill>
                  <a:schemeClr val="accent1">
                    <a:lumMod val="75000"/>
                  </a:schemeClr>
                </a:solidFill>
              </a:rPr>
              <a:t>恐惧</a:t>
            </a:r>
            <a:r>
              <a:rPr lang="zh-CN" altLang="en-US" sz="1600" dirty="0"/>
              <a:t>大概占到</a:t>
            </a:r>
            <a:r>
              <a:rPr lang="en-US" altLang="zh-CN" sz="1600" dirty="0"/>
              <a:t>40%</a:t>
            </a:r>
            <a:r>
              <a:rPr lang="zh-CN" altLang="en-US" sz="1600" dirty="0"/>
              <a:t>；强烈的</a:t>
            </a:r>
            <a:r>
              <a:rPr lang="zh-CN" altLang="en-US" sz="1600" dirty="0">
                <a:solidFill>
                  <a:schemeClr val="accent1">
                    <a:lumMod val="60000"/>
                    <a:lumOff val="40000"/>
                  </a:schemeClr>
                </a:solidFill>
              </a:rPr>
              <a:t>愤怒</a:t>
            </a:r>
            <a:r>
              <a:rPr lang="zh-CN" altLang="en-US" sz="1600" dirty="0"/>
              <a:t>大概占到</a:t>
            </a:r>
            <a:r>
              <a:rPr lang="en-US" altLang="zh-CN" sz="1600" dirty="0"/>
              <a:t>39.6%</a:t>
            </a:r>
            <a:r>
              <a:rPr lang="zh-CN" altLang="en-US" sz="1600" dirty="0"/>
              <a:t>。</a:t>
            </a:r>
            <a:endParaRPr lang="zh-CN" altLang="en-US" sz="1400" kern="0" dirty="0">
              <a:solidFill>
                <a:schemeClr val="tx1">
                  <a:lumMod val="65000"/>
                  <a:lumOff val="35000"/>
                </a:schemeClr>
              </a:solidFill>
              <a:latin typeface="+mn-ea"/>
            </a:endParaRPr>
          </a:p>
        </p:txBody>
      </p:sp>
      <p:sp>
        <p:nvSpPr>
          <p:cNvPr id="22" name="矩形 21"/>
          <p:cNvSpPr/>
          <p:nvPr/>
        </p:nvSpPr>
        <p:spPr>
          <a:xfrm>
            <a:off x="6335930" y="2136828"/>
            <a:ext cx="3570208" cy="461665"/>
          </a:xfrm>
          <a:prstGeom prst="rect">
            <a:avLst/>
          </a:prstGeom>
        </p:spPr>
        <p:txBody>
          <a:bodyPr wrap="none">
            <a:spAutoFit/>
          </a:bodyPr>
          <a:lstStyle/>
          <a:p>
            <a:pPr algn="ctr" defTabSz="1219170"/>
            <a:r>
              <a:rPr lang="zh-CN" altLang="en-US" sz="2400" dirty="0"/>
              <a:t>中国社会科学院社会学所</a:t>
            </a:r>
            <a:endParaRPr lang="zh-CN" altLang="en-US" sz="2133" b="1" kern="0" dirty="0">
              <a:solidFill>
                <a:schemeClr val="tx1">
                  <a:lumMod val="75000"/>
                  <a:lumOff val="25000"/>
                </a:schemeClr>
              </a:solidFill>
            </a:endParaRPr>
          </a:p>
        </p:txBody>
      </p:sp>
      <p:cxnSp>
        <p:nvCxnSpPr>
          <p:cNvPr id="10" name="直接连接符 9"/>
          <p:cNvCxnSpPr>
            <a:stCxn id="20" idx="7"/>
            <a:endCxn id="11" idx="3"/>
          </p:cNvCxnSpPr>
          <p:nvPr/>
        </p:nvCxnSpPr>
        <p:spPr>
          <a:xfrm flipV="1">
            <a:off x="9415186" y="1434616"/>
            <a:ext cx="313204" cy="35548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576387" y="548680"/>
            <a:ext cx="1037939" cy="103793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zh-CN" altLang="en-US" sz="2000" kern="0" dirty="0">
                <a:solidFill>
                  <a:schemeClr val="bg1">
                    <a:lumMod val="95000"/>
                  </a:schemeClr>
                </a:solidFill>
              </a:rPr>
              <a:t>焦虑</a:t>
            </a:r>
          </a:p>
        </p:txBody>
      </p:sp>
      <p:cxnSp>
        <p:nvCxnSpPr>
          <p:cNvPr id="13" name="直接连接符 12"/>
          <p:cNvCxnSpPr>
            <a:stCxn id="20" idx="1"/>
            <a:endCxn id="14" idx="5"/>
          </p:cNvCxnSpPr>
          <p:nvPr/>
        </p:nvCxnSpPr>
        <p:spPr>
          <a:xfrm flipH="1" flipV="1">
            <a:off x="6659408" y="1652149"/>
            <a:ext cx="167480" cy="13794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096001" y="1088741"/>
            <a:ext cx="660073" cy="6600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zh-CN" altLang="en-US" sz="1200" kern="0" dirty="0">
                <a:solidFill>
                  <a:schemeClr val="bg1">
                    <a:lumMod val="95000"/>
                  </a:schemeClr>
                </a:solidFill>
                <a:latin typeface="宋体" panose="02010600030101010101" pitchFamily="2" charset="-122"/>
                <a:ea typeface="宋体" panose="02010600030101010101" pitchFamily="2" charset="-122"/>
              </a:rPr>
              <a:t>失望</a:t>
            </a:r>
          </a:p>
        </p:txBody>
      </p:sp>
      <p:cxnSp>
        <p:nvCxnSpPr>
          <p:cNvPr id="23" name="直接连接符 22"/>
          <p:cNvCxnSpPr>
            <a:stCxn id="20" idx="2"/>
            <a:endCxn id="25" idx="6"/>
          </p:cNvCxnSpPr>
          <p:nvPr/>
        </p:nvCxnSpPr>
        <p:spPr>
          <a:xfrm flipH="1" flipV="1">
            <a:off x="6035993" y="3068960"/>
            <a:ext cx="254840" cy="15285"/>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4715847" y="2408887"/>
            <a:ext cx="1320147" cy="132014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zh-CN" altLang="en-US" sz="2667" kern="0" dirty="0">
                <a:solidFill>
                  <a:schemeClr val="bg1"/>
                </a:solidFill>
              </a:rPr>
              <a:t>愤怒</a:t>
            </a:r>
          </a:p>
        </p:txBody>
      </p:sp>
      <p:cxnSp>
        <p:nvCxnSpPr>
          <p:cNvPr id="30" name="直接连接符 29"/>
          <p:cNvCxnSpPr>
            <a:stCxn id="20" idx="5"/>
            <a:endCxn id="32" idx="1"/>
          </p:cNvCxnSpPr>
          <p:nvPr/>
        </p:nvCxnSpPr>
        <p:spPr>
          <a:xfrm>
            <a:off x="9415185" y="4378393"/>
            <a:ext cx="414539" cy="38406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9636393" y="4569127"/>
            <a:ext cx="1320147" cy="13201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zh-CN" altLang="en-US" sz="2667" kern="0" dirty="0">
                <a:solidFill>
                  <a:schemeClr val="bg1"/>
                </a:solidFill>
              </a:rPr>
              <a:t>担忧</a:t>
            </a:r>
          </a:p>
        </p:txBody>
      </p:sp>
      <p:cxnSp>
        <p:nvCxnSpPr>
          <p:cNvPr id="35" name="直接连接符 34"/>
          <p:cNvCxnSpPr>
            <a:stCxn id="20" idx="3"/>
            <a:endCxn id="37" idx="7"/>
          </p:cNvCxnSpPr>
          <p:nvPr/>
        </p:nvCxnSpPr>
        <p:spPr>
          <a:xfrm flipH="1">
            <a:off x="6280301" y="4378394"/>
            <a:ext cx="546588" cy="546493"/>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5255907" y="4749130"/>
            <a:ext cx="1200151" cy="12001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zh-CN" altLang="en-US" sz="2400" b="1" kern="0" dirty="0">
                <a:solidFill>
                  <a:schemeClr val="bg1">
                    <a:lumMod val="95000"/>
                  </a:schemeClr>
                </a:solidFill>
              </a:rPr>
              <a:t>恐惧</a:t>
            </a:r>
          </a:p>
        </p:txBody>
      </p:sp>
      <p:cxnSp>
        <p:nvCxnSpPr>
          <p:cNvPr id="41" name="直接连接符 40"/>
          <p:cNvCxnSpPr>
            <a:stCxn id="20" idx="6"/>
            <a:endCxn id="43" idx="2"/>
          </p:cNvCxnSpPr>
          <p:nvPr/>
        </p:nvCxnSpPr>
        <p:spPr>
          <a:xfrm flipV="1">
            <a:off x="9951241" y="3022338"/>
            <a:ext cx="1005135" cy="6190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10956376" y="2557392"/>
            <a:ext cx="929892" cy="9298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zh-CN" altLang="en-US" kern="0" dirty="0">
                <a:solidFill>
                  <a:schemeClr val="bg1">
                    <a:lumMod val="95000"/>
                  </a:schemeClr>
                </a:solidFill>
                <a:latin typeface="宋体" panose="02010600030101010101" pitchFamily="2" charset="-122"/>
                <a:ea typeface="宋体" panose="02010600030101010101" pitchFamily="2" charset="-122"/>
              </a:rPr>
              <a:t>易怒</a:t>
            </a:r>
          </a:p>
        </p:txBody>
      </p:sp>
      <p:sp>
        <p:nvSpPr>
          <p:cNvPr id="46" name="矩形 45"/>
          <p:cNvSpPr/>
          <p:nvPr/>
        </p:nvSpPr>
        <p:spPr>
          <a:xfrm>
            <a:off x="515380" y="1354161"/>
            <a:ext cx="3840427" cy="40972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zh-CN" altLang="en-US" sz="1867" b="1" kern="0" dirty="0">
                <a:solidFill>
                  <a:schemeClr val="bg1"/>
                </a:solidFill>
              </a:rPr>
              <a:t>担忧、恐惧</a:t>
            </a:r>
          </a:p>
        </p:txBody>
      </p:sp>
      <p:sp>
        <p:nvSpPr>
          <p:cNvPr id="52" name="矩形 51"/>
          <p:cNvSpPr/>
          <p:nvPr/>
        </p:nvSpPr>
        <p:spPr>
          <a:xfrm>
            <a:off x="515379" y="1831660"/>
            <a:ext cx="3660407" cy="1526187"/>
          </a:xfrm>
          <a:prstGeom prst="rect">
            <a:avLst/>
          </a:prstGeom>
        </p:spPr>
        <p:txBody>
          <a:bodyPr wrap="square">
            <a:spAutoFit/>
          </a:bodyPr>
          <a:lstStyle/>
          <a:p>
            <a:pPr defTabSz="1219170">
              <a:lnSpc>
                <a:spcPct val="150000"/>
              </a:lnSpc>
            </a:pPr>
            <a:r>
              <a:rPr lang="zh-CN" altLang="en-US" sz="1600" kern="0" dirty="0">
                <a:solidFill>
                  <a:schemeClr val="tx1">
                    <a:lumMod val="65000"/>
                    <a:lumOff val="35000"/>
                  </a:schemeClr>
                </a:solidFill>
                <a:latin typeface="宋体" panose="02010600030101010101" pitchFamily="2" charset="-122"/>
                <a:ea typeface="宋体" panose="02010600030101010101" pitchFamily="2" charset="-122"/>
              </a:rPr>
              <a:t>我们担心自己和家人，担心疫情得不到有效控制，过去的正常生活状态完全被打乱，感觉慌乱、烦闷。居家隔离的人也会感觉到非常孤独、烦躁不安。</a:t>
            </a:r>
          </a:p>
        </p:txBody>
      </p:sp>
      <p:sp>
        <p:nvSpPr>
          <p:cNvPr id="53" name="矩形 52"/>
          <p:cNvSpPr/>
          <p:nvPr/>
        </p:nvSpPr>
        <p:spPr>
          <a:xfrm>
            <a:off x="515382" y="3454395"/>
            <a:ext cx="3660404" cy="40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zh-CN" altLang="en-US" sz="1867" b="1" kern="0" dirty="0">
                <a:solidFill>
                  <a:schemeClr val="bg1"/>
                </a:solidFill>
              </a:rPr>
              <a:t>愤怒</a:t>
            </a:r>
          </a:p>
        </p:txBody>
      </p:sp>
      <p:sp>
        <p:nvSpPr>
          <p:cNvPr id="54" name="矩形 53"/>
          <p:cNvSpPr/>
          <p:nvPr/>
        </p:nvSpPr>
        <p:spPr>
          <a:xfrm>
            <a:off x="515381" y="3931893"/>
            <a:ext cx="3660407" cy="1526187"/>
          </a:xfrm>
          <a:prstGeom prst="rect">
            <a:avLst/>
          </a:prstGeom>
        </p:spPr>
        <p:txBody>
          <a:bodyPr wrap="square">
            <a:spAutoFit/>
          </a:bodyPr>
          <a:lstStyle/>
          <a:p>
            <a:pPr defTabSz="1219170">
              <a:lnSpc>
                <a:spcPct val="150000"/>
              </a:lnSpc>
            </a:pPr>
            <a:r>
              <a:rPr lang="zh-CN" altLang="en-US" sz="1600" kern="0" dirty="0">
                <a:solidFill>
                  <a:schemeClr val="tx1">
                    <a:lumMod val="65000"/>
                    <a:lumOff val="35000"/>
                  </a:schemeClr>
                </a:solidFill>
                <a:latin typeface="宋体" panose="02010600030101010101" pitchFamily="2" charset="-122"/>
                <a:ea typeface="宋体" panose="02010600030101010101" pitchFamily="2" charset="-122"/>
              </a:rPr>
              <a:t>愤怒的情绪指向很多方面。比如，既指向野生动物交易的人；也指向对疫情不公开的一些相关的管理者，还有其他的事件的不经意发生也会引发愤怒情绪。</a:t>
            </a:r>
          </a:p>
        </p:txBody>
      </p:sp>
      <p:sp>
        <p:nvSpPr>
          <p:cNvPr id="33" name="文本占位符 7"/>
          <p:cNvSpPr>
            <a:spLocks noGrp="1"/>
          </p:cNvSpPr>
          <p:nvPr>
            <p:ph type="body" sz="quarter" idx="15"/>
          </p:nvPr>
        </p:nvSpPr>
        <p:spPr>
          <a:xfrm>
            <a:off x="695402" y="190663"/>
            <a:ext cx="7928834" cy="584775"/>
          </a:xfrm>
        </p:spPr>
        <p:txBody>
          <a:bodyPr/>
          <a:lstStyle/>
          <a:p>
            <a:r>
              <a:rPr lang="zh-CN" altLang="en-US" dirty="0"/>
              <a:t>疫情来袭，常见的心理应激反应</a:t>
            </a:r>
            <a:endParaRPr lang="en-US" altLang="zh-CN" dirty="0"/>
          </a:p>
        </p:txBody>
      </p:sp>
      <p:sp>
        <p:nvSpPr>
          <p:cNvPr id="47" name="文本框 46">
            <a:extLst>
              <a:ext uri="{FF2B5EF4-FFF2-40B4-BE49-F238E27FC236}">
                <a16:creationId xmlns:a16="http://schemas.microsoft.com/office/drawing/2014/main" id="{456711B8-7938-4156-A0D5-F9E5B79921D2}"/>
              </a:ext>
            </a:extLst>
          </p:cNvPr>
          <p:cNvSpPr txBox="1"/>
          <p:nvPr/>
        </p:nvSpPr>
        <p:spPr>
          <a:xfrm>
            <a:off x="695402" y="6255657"/>
            <a:ext cx="3480386"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参考资料来源：清华大学心理学系微信公众号</a:t>
            </a:r>
          </a:p>
        </p:txBody>
      </p:sp>
    </p:spTree>
    <p:extLst>
      <p:ext uri="{BB962C8B-B14F-4D97-AF65-F5344CB8AC3E}">
        <p14:creationId xmlns:p14="http://schemas.microsoft.com/office/powerpoint/2010/main" val="373646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527381" y="1364771"/>
            <a:ext cx="2688299" cy="4368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2" name="直角三角形 21"/>
          <p:cNvSpPr/>
          <p:nvPr/>
        </p:nvSpPr>
        <p:spPr>
          <a:xfrm flipH="1">
            <a:off x="527381" y="1364771"/>
            <a:ext cx="2688299" cy="4368485"/>
          </a:xfrm>
          <a:prstGeom prst="r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dirty="0">
              <a:solidFill>
                <a:sysClr val="windowText" lastClr="000000"/>
              </a:solidFill>
            </a:endParaRPr>
          </a:p>
        </p:txBody>
      </p:sp>
      <p:sp>
        <p:nvSpPr>
          <p:cNvPr id="32" name="矩形 31"/>
          <p:cNvSpPr/>
          <p:nvPr/>
        </p:nvSpPr>
        <p:spPr>
          <a:xfrm>
            <a:off x="693632" y="3140969"/>
            <a:ext cx="2355797" cy="379656"/>
          </a:xfrm>
          <a:prstGeom prst="rect">
            <a:avLst/>
          </a:prstGeom>
        </p:spPr>
        <p:txBody>
          <a:bodyPr wrap="square">
            <a:spAutoFit/>
          </a:bodyPr>
          <a:lstStyle/>
          <a:p>
            <a:pPr algn="ctr" defTabSz="1219170"/>
            <a:r>
              <a:rPr lang="zh-CN" altLang="en-US" sz="1867" b="1" kern="0" dirty="0">
                <a:solidFill>
                  <a:schemeClr val="bg1"/>
                </a:solidFill>
                <a:effectLst>
                  <a:outerShdw blurRad="38100" dist="38100" dir="2700000" algn="tl">
                    <a:srgbClr val="000000">
                      <a:alpha val="43137"/>
                    </a:srgbClr>
                  </a:outerShdw>
                </a:effectLst>
              </a:rPr>
              <a:t>生理或躯体方面</a:t>
            </a:r>
          </a:p>
        </p:txBody>
      </p:sp>
      <p:sp>
        <p:nvSpPr>
          <p:cNvPr id="33" name="TextBox 32"/>
          <p:cNvSpPr txBox="1"/>
          <p:nvPr/>
        </p:nvSpPr>
        <p:spPr>
          <a:xfrm>
            <a:off x="798001" y="3838880"/>
            <a:ext cx="2355796" cy="1327286"/>
          </a:xfrm>
          <a:prstGeom prst="rect">
            <a:avLst/>
          </a:prstGeom>
          <a:noFill/>
        </p:spPr>
        <p:txBody>
          <a:bodyPr wrap="square" rtlCol="0">
            <a:spAutoFit/>
          </a:bodyPr>
          <a:lstStyle/>
          <a:p>
            <a:pPr defTabSz="1219170">
              <a:lnSpc>
                <a:spcPct val="130000"/>
              </a:lnSpc>
              <a:spcBef>
                <a:spcPts val="800"/>
              </a:spcBef>
            </a:pPr>
            <a:r>
              <a:rPr lang="zh-CN" altLang="en-US" sz="1600" b="1" kern="0" dirty="0">
                <a:solidFill>
                  <a:schemeClr val="accent2">
                    <a:lumMod val="50000"/>
                  </a:schemeClr>
                </a:solidFill>
                <a:latin typeface="宋体" panose="02010600030101010101" pitchFamily="2" charset="-122"/>
                <a:ea typeface="宋体" panose="02010600030101010101" pitchFamily="2" charset="-122"/>
              </a:rPr>
              <a:t>常常出现的反应是身体颤抖、精疲力尽、疲惫不堪、头痛、胸闷、心悸等等。</a:t>
            </a:r>
          </a:p>
        </p:txBody>
      </p:sp>
      <p:cxnSp>
        <p:nvCxnSpPr>
          <p:cNvPr id="34" name="直接连接符 33"/>
          <p:cNvCxnSpPr/>
          <p:nvPr/>
        </p:nvCxnSpPr>
        <p:spPr>
          <a:xfrm>
            <a:off x="935427" y="3044957"/>
            <a:ext cx="187220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3345956" y="1364771"/>
            <a:ext cx="2688299" cy="43684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7" name="直角三角形 36"/>
          <p:cNvSpPr/>
          <p:nvPr/>
        </p:nvSpPr>
        <p:spPr>
          <a:xfrm flipH="1">
            <a:off x="3359696" y="1364771"/>
            <a:ext cx="2688299" cy="4368485"/>
          </a:xfrm>
          <a:prstGeom prst="r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8" name="矩形 37"/>
          <p:cNvSpPr/>
          <p:nvPr/>
        </p:nvSpPr>
        <p:spPr>
          <a:xfrm>
            <a:off x="3525947" y="3140969"/>
            <a:ext cx="2355797" cy="379656"/>
          </a:xfrm>
          <a:prstGeom prst="rect">
            <a:avLst/>
          </a:prstGeom>
        </p:spPr>
        <p:txBody>
          <a:bodyPr wrap="square">
            <a:spAutoFit/>
          </a:bodyPr>
          <a:lstStyle/>
          <a:p>
            <a:pPr algn="ctr" defTabSz="1219170"/>
            <a:r>
              <a:rPr lang="zh-CN" altLang="en-US" sz="1867" b="1" kern="0" dirty="0">
                <a:solidFill>
                  <a:schemeClr val="bg1"/>
                </a:solidFill>
                <a:effectLst>
                  <a:outerShdw blurRad="38100" dist="38100" dir="2700000" algn="tl">
                    <a:srgbClr val="000000">
                      <a:alpha val="43137"/>
                    </a:srgbClr>
                  </a:outerShdw>
                </a:effectLst>
              </a:rPr>
              <a:t>情绪方面</a:t>
            </a:r>
          </a:p>
        </p:txBody>
      </p:sp>
      <p:sp>
        <p:nvSpPr>
          <p:cNvPr id="39" name="TextBox 38"/>
          <p:cNvSpPr txBox="1"/>
          <p:nvPr/>
        </p:nvSpPr>
        <p:spPr>
          <a:xfrm>
            <a:off x="3486300" y="3869228"/>
            <a:ext cx="2355796" cy="1327286"/>
          </a:xfrm>
          <a:prstGeom prst="rect">
            <a:avLst/>
          </a:prstGeom>
          <a:noFill/>
        </p:spPr>
        <p:txBody>
          <a:bodyPr wrap="square" rtlCol="0">
            <a:spAutoFit/>
          </a:bodyPr>
          <a:lstStyle/>
          <a:p>
            <a:pPr defTabSz="1219170">
              <a:lnSpc>
                <a:spcPct val="130000"/>
              </a:lnSpc>
              <a:spcBef>
                <a:spcPts val="800"/>
              </a:spcBef>
            </a:pPr>
            <a:r>
              <a:rPr lang="zh-CN" altLang="en-US" sz="1600" b="1" kern="0" dirty="0">
                <a:solidFill>
                  <a:schemeClr val="accent2">
                    <a:lumMod val="50000"/>
                  </a:schemeClr>
                </a:solidFill>
                <a:latin typeface="宋体" panose="02010600030101010101" pitchFamily="2" charset="-122"/>
                <a:ea typeface="宋体" panose="02010600030101010101" pitchFamily="2" charset="-122"/>
              </a:rPr>
              <a:t>大众普遍感到恐慌、担忧、愤怒、悲伤、自责、内疚、绝望、易怒、无助等现象。</a:t>
            </a:r>
            <a:endParaRPr lang="zh-CN" altLang="en-US" sz="1400" b="1" kern="0" dirty="0">
              <a:solidFill>
                <a:schemeClr val="accent2">
                  <a:lumMod val="50000"/>
                </a:schemeClr>
              </a:solidFill>
              <a:latin typeface="宋体" panose="02010600030101010101" pitchFamily="2" charset="-122"/>
              <a:ea typeface="宋体" panose="02010600030101010101" pitchFamily="2" charset="-122"/>
            </a:endParaRPr>
          </a:p>
        </p:txBody>
      </p:sp>
      <p:cxnSp>
        <p:nvCxnSpPr>
          <p:cNvPr id="40" name="直接连接符 39"/>
          <p:cNvCxnSpPr/>
          <p:nvPr/>
        </p:nvCxnSpPr>
        <p:spPr>
          <a:xfrm>
            <a:off x="3767741" y="3044957"/>
            <a:ext cx="187220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6192011" y="1364771"/>
            <a:ext cx="2688299" cy="4368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42" name="直角三角形 41"/>
          <p:cNvSpPr/>
          <p:nvPr/>
        </p:nvSpPr>
        <p:spPr>
          <a:xfrm flipH="1">
            <a:off x="6192011" y="1364771"/>
            <a:ext cx="2688299" cy="4368485"/>
          </a:xfrm>
          <a:prstGeom prst="r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43" name="矩形 42"/>
          <p:cNvSpPr/>
          <p:nvPr/>
        </p:nvSpPr>
        <p:spPr>
          <a:xfrm>
            <a:off x="6358262" y="3140969"/>
            <a:ext cx="2355797" cy="379656"/>
          </a:xfrm>
          <a:prstGeom prst="rect">
            <a:avLst/>
          </a:prstGeom>
        </p:spPr>
        <p:txBody>
          <a:bodyPr wrap="square">
            <a:spAutoFit/>
          </a:bodyPr>
          <a:lstStyle/>
          <a:p>
            <a:pPr algn="ctr" defTabSz="1219170"/>
            <a:r>
              <a:rPr lang="zh-CN" altLang="en-US" sz="1867" b="1" kern="0" dirty="0">
                <a:solidFill>
                  <a:schemeClr val="bg1"/>
                </a:solidFill>
                <a:effectLst>
                  <a:outerShdw blurRad="38100" dist="38100" dir="2700000" algn="tl">
                    <a:srgbClr val="000000">
                      <a:alpha val="43137"/>
                    </a:srgbClr>
                  </a:outerShdw>
                </a:effectLst>
              </a:rPr>
              <a:t>认知方面</a:t>
            </a:r>
          </a:p>
        </p:txBody>
      </p:sp>
      <p:sp>
        <p:nvSpPr>
          <p:cNvPr id="44" name="TextBox 43"/>
          <p:cNvSpPr txBox="1"/>
          <p:nvPr/>
        </p:nvSpPr>
        <p:spPr>
          <a:xfrm>
            <a:off x="6358263" y="3885145"/>
            <a:ext cx="2355796" cy="1647374"/>
          </a:xfrm>
          <a:prstGeom prst="rect">
            <a:avLst/>
          </a:prstGeom>
          <a:noFill/>
        </p:spPr>
        <p:txBody>
          <a:bodyPr wrap="square" rtlCol="0">
            <a:spAutoFit/>
          </a:bodyPr>
          <a:lstStyle/>
          <a:p>
            <a:pPr defTabSz="1219170">
              <a:lnSpc>
                <a:spcPct val="130000"/>
              </a:lnSpc>
              <a:spcBef>
                <a:spcPts val="800"/>
              </a:spcBef>
            </a:pPr>
            <a:r>
              <a:rPr lang="zh-CN" altLang="en-US" sz="1600" b="1" dirty="0">
                <a:solidFill>
                  <a:schemeClr val="accent2">
                    <a:lumMod val="50000"/>
                  </a:schemeClr>
                </a:solidFill>
                <a:latin typeface="宋体" panose="02010600030101010101" pitchFamily="2" charset="-122"/>
                <a:ea typeface="宋体" panose="02010600030101010101" pitchFamily="2" charset="-122"/>
              </a:rPr>
              <a:t>注意力不集中、记忆力下降、思维紊乱，还有不断去思考事情发生的原因、否认、自尊下降等表现</a:t>
            </a:r>
            <a:endParaRPr lang="zh-CN" altLang="en-US" sz="1200" b="1" kern="0" dirty="0">
              <a:solidFill>
                <a:schemeClr val="accent2">
                  <a:lumMod val="50000"/>
                </a:schemeClr>
              </a:solidFill>
              <a:latin typeface="宋体" panose="02010600030101010101" pitchFamily="2" charset="-122"/>
              <a:ea typeface="宋体" panose="02010600030101010101" pitchFamily="2" charset="-122"/>
            </a:endParaRPr>
          </a:p>
        </p:txBody>
      </p:sp>
      <p:cxnSp>
        <p:nvCxnSpPr>
          <p:cNvPr id="45" name="直接连接符 44"/>
          <p:cNvCxnSpPr/>
          <p:nvPr/>
        </p:nvCxnSpPr>
        <p:spPr>
          <a:xfrm>
            <a:off x="6600056" y="3044957"/>
            <a:ext cx="187220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9024325" y="1364771"/>
            <a:ext cx="2688299" cy="43684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47" name="直角三角形 46"/>
          <p:cNvSpPr/>
          <p:nvPr/>
        </p:nvSpPr>
        <p:spPr>
          <a:xfrm flipH="1">
            <a:off x="9024325" y="1364771"/>
            <a:ext cx="2688299" cy="4368485"/>
          </a:xfrm>
          <a:prstGeom prst="rtTriangle">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48" name="矩形 47"/>
          <p:cNvSpPr/>
          <p:nvPr/>
        </p:nvSpPr>
        <p:spPr>
          <a:xfrm>
            <a:off x="9190576" y="3140969"/>
            <a:ext cx="2355797" cy="379656"/>
          </a:xfrm>
          <a:prstGeom prst="rect">
            <a:avLst/>
          </a:prstGeom>
        </p:spPr>
        <p:txBody>
          <a:bodyPr wrap="square">
            <a:spAutoFit/>
          </a:bodyPr>
          <a:lstStyle/>
          <a:p>
            <a:pPr algn="ctr" defTabSz="1219170"/>
            <a:r>
              <a:rPr lang="zh-CN" altLang="en-US" sz="1867" b="1" kern="0" dirty="0">
                <a:solidFill>
                  <a:schemeClr val="bg1"/>
                </a:solidFill>
                <a:effectLst>
                  <a:outerShdw blurRad="38100" dist="38100" dir="2700000" algn="tl">
                    <a:srgbClr val="000000">
                      <a:alpha val="43137"/>
                    </a:srgbClr>
                  </a:outerShdw>
                </a:effectLst>
              </a:rPr>
              <a:t>行为方面</a:t>
            </a:r>
          </a:p>
        </p:txBody>
      </p:sp>
      <p:sp>
        <p:nvSpPr>
          <p:cNvPr id="49" name="TextBox 48"/>
          <p:cNvSpPr txBox="1"/>
          <p:nvPr/>
        </p:nvSpPr>
        <p:spPr>
          <a:xfrm>
            <a:off x="9190578" y="3885145"/>
            <a:ext cx="2355796" cy="1661160"/>
          </a:xfrm>
          <a:prstGeom prst="rect">
            <a:avLst/>
          </a:prstGeom>
          <a:noFill/>
        </p:spPr>
        <p:txBody>
          <a:bodyPr wrap="square" rtlCol="0">
            <a:spAutoFit/>
          </a:bodyPr>
          <a:lstStyle/>
          <a:p>
            <a:pPr defTabSz="1219170">
              <a:lnSpc>
                <a:spcPct val="130000"/>
              </a:lnSpc>
              <a:spcBef>
                <a:spcPts val="800"/>
              </a:spcBef>
            </a:pPr>
            <a:r>
              <a:rPr lang="zh-CN" altLang="en-US" sz="1600" b="1" dirty="0">
                <a:solidFill>
                  <a:schemeClr val="accent2">
                    <a:lumMod val="50000"/>
                  </a:schemeClr>
                </a:solidFill>
                <a:latin typeface="宋体" panose="02010600030101010101" pitchFamily="2" charset="-122"/>
                <a:ea typeface="宋体" panose="02010600030101010101" pitchFamily="2" charset="-122"/>
              </a:rPr>
              <a:t>睡眠障碍，食欲改变、没有食欲或暴食暴饮，还有社交的退缩，频繁刷手机信息，不想见人，害怕见人，哭泣等现象。</a:t>
            </a:r>
            <a:endParaRPr lang="zh-CN" altLang="en-US" sz="1200" b="1" kern="0" dirty="0">
              <a:solidFill>
                <a:schemeClr val="accent2">
                  <a:lumMod val="50000"/>
                </a:schemeClr>
              </a:solidFill>
              <a:latin typeface="宋体" panose="02010600030101010101" pitchFamily="2" charset="-122"/>
              <a:ea typeface="宋体" panose="02010600030101010101" pitchFamily="2" charset="-122"/>
            </a:endParaRPr>
          </a:p>
        </p:txBody>
      </p:sp>
      <p:cxnSp>
        <p:nvCxnSpPr>
          <p:cNvPr id="50" name="直接连接符 49"/>
          <p:cNvCxnSpPr/>
          <p:nvPr/>
        </p:nvCxnSpPr>
        <p:spPr>
          <a:xfrm>
            <a:off x="9432371" y="3044957"/>
            <a:ext cx="187220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文本占位符 7"/>
          <p:cNvSpPr>
            <a:spLocks noGrp="1"/>
          </p:cNvSpPr>
          <p:nvPr>
            <p:ph type="body" sz="quarter" idx="15"/>
          </p:nvPr>
        </p:nvSpPr>
        <p:spPr>
          <a:xfrm>
            <a:off x="664981" y="188612"/>
            <a:ext cx="7928834" cy="584775"/>
          </a:xfrm>
        </p:spPr>
        <p:txBody>
          <a:bodyPr/>
          <a:lstStyle/>
          <a:p>
            <a:r>
              <a:rPr lang="zh-CN" altLang="en-US" dirty="0"/>
              <a:t>危机事件发生后的常见的具体反应</a:t>
            </a:r>
            <a:endParaRPr lang="en-US" altLang="zh-CN" dirty="0"/>
          </a:p>
        </p:txBody>
      </p:sp>
      <p:grpSp>
        <p:nvGrpSpPr>
          <p:cNvPr id="54" name="组合 50"/>
          <p:cNvGrpSpPr/>
          <p:nvPr/>
        </p:nvGrpSpPr>
        <p:grpSpPr>
          <a:xfrm>
            <a:off x="1372858" y="1653214"/>
            <a:ext cx="997344" cy="1049336"/>
            <a:chOff x="6523038" y="1993900"/>
            <a:chExt cx="1339850" cy="1409700"/>
          </a:xfrm>
          <a:solidFill>
            <a:schemeClr val="bg1"/>
          </a:solidFill>
          <a:effectLst>
            <a:outerShdw blurRad="50800" dist="38100" dir="2700000" algn="tl" rotWithShape="0">
              <a:prstClr val="black">
                <a:alpha val="40000"/>
              </a:prstClr>
            </a:outerShdw>
          </a:effectLst>
        </p:grpSpPr>
        <p:sp>
          <p:nvSpPr>
            <p:cNvPr id="55"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59" name="组合 50"/>
          <p:cNvGrpSpPr/>
          <p:nvPr/>
        </p:nvGrpSpPr>
        <p:grpSpPr>
          <a:xfrm>
            <a:off x="4205173" y="1653214"/>
            <a:ext cx="997344" cy="1049336"/>
            <a:chOff x="6523038" y="1993900"/>
            <a:chExt cx="1339850" cy="1409700"/>
          </a:xfrm>
          <a:solidFill>
            <a:schemeClr val="bg1"/>
          </a:solidFill>
          <a:effectLst>
            <a:outerShdw blurRad="50800" dist="38100" dir="2700000" algn="tl" rotWithShape="0">
              <a:prstClr val="black">
                <a:alpha val="40000"/>
              </a:prstClr>
            </a:outerShdw>
          </a:effectLst>
        </p:grpSpPr>
        <p:sp>
          <p:nvSpPr>
            <p:cNvPr id="60"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70" name="组合 50"/>
          <p:cNvGrpSpPr/>
          <p:nvPr/>
        </p:nvGrpSpPr>
        <p:grpSpPr>
          <a:xfrm>
            <a:off x="7037488" y="1653214"/>
            <a:ext cx="997344" cy="1049336"/>
            <a:chOff x="6523038" y="1993900"/>
            <a:chExt cx="1339850" cy="1409700"/>
          </a:xfrm>
          <a:solidFill>
            <a:schemeClr val="bg1"/>
          </a:solidFill>
          <a:effectLst>
            <a:outerShdw blurRad="50800" dist="38100" dir="2700000" algn="tl" rotWithShape="0">
              <a:prstClr val="black">
                <a:alpha val="40000"/>
              </a:prstClr>
            </a:outerShdw>
          </a:effectLst>
        </p:grpSpPr>
        <p:sp>
          <p:nvSpPr>
            <p:cNvPr id="71"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75" name="组合 50"/>
          <p:cNvGrpSpPr/>
          <p:nvPr/>
        </p:nvGrpSpPr>
        <p:grpSpPr>
          <a:xfrm>
            <a:off x="9869802" y="1653214"/>
            <a:ext cx="997344" cy="1049336"/>
            <a:chOff x="6523038" y="1993900"/>
            <a:chExt cx="1339850" cy="1409700"/>
          </a:xfrm>
          <a:solidFill>
            <a:schemeClr val="bg1"/>
          </a:solidFill>
          <a:effectLst>
            <a:outerShdw blurRad="50800" dist="38100" dir="2700000" algn="tl" rotWithShape="0">
              <a:prstClr val="black">
                <a:alpha val="40000"/>
              </a:prstClr>
            </a:outerShdw>
          </a:effectLst>
        </p:grpSpPr>
        <p:sp>
          <p:nvSpPr>
            <p:cNvPr id="76"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1" name="文本框 50">
            <a:extLst>
              <a:ext uri="{FF2B5EF4-FFF2-40B4-BE49-F238E27FC236}">
                <a16:creationId xmlns:a16="http://schemas.microsoft.com/office/drawing/2014/main" id="{79630A4E-6767-4FED-88C8-486DC875A7E1}"/>
              </a:ext>
            </a:extLst>
          </p:cNvPr>
          <p:cNvSpPr txBox="1"/>
          <p:nvPr/>
        </p:nvSpPr>
        <p:spPr>
          <a:xfrm>
            <a:off x="695402" y="6255657"/>
            <a:ext cx="3480386"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参考资料来源：清华大学心理学系微信公众号</a:t>
            </a:r>
          </a:p>
        </p:txBody>
      </p:sp>
    </p:spTree>
    <p:extLst>
      <p:ext uri="{BB962C8B-B14F-4D97-AF65-F5344CB8AC3E}">
        <p14:creationId xmlns:p14="http://schemas.microsoft.com/office/powerpoint/2010/main" val="19145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1137427" y="1369324"/>
            <a:ext cx="9879120" cy="1279589"/>
          </a:xfrm>
          <a:prstGeom prst="roundRect">
            <a:avLst>
              <a:gd name="adj" fmla="val 900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9" name="矩形 28"/>
          <p:cNvSpPr/>
          <p:nvPr/>
        </p:nvSpPr>
        <p:spPr>
          <a:xfrm>
            <a:off x="2368200" y="1369324"/>
            <a:ext cx="8408349" cy="1279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1" name="TextBox 30"/>
          <p:cNvSpPr txBox="1"/>
          <p:nvPr/>
        </p:nvSpPr>
        <p:spPr>
          <a:xfrm>
            <a:off x="2435623" y="1518464"/>
            <a:ext cx="5472608" cy="379656"/>
          </a:xfrm>
          <a:prstGeom prst="rect">
            <a:avLst/>
          </a:prstGeom>
          <a:noFill/>
          <a:effectLst/>
        </p:spPr>
        <p:txBody>
          <a:bodyPr wrap="square" rtlCol="0">
            <a:spAutoFit/>
          </a:bodyPr>
          <a:lstStyle/>
          <a:p>
            <a:pPr defTabSz="1219170"/>
            <a:r>
              <a:rPr lang="zh-CN" altLang="en-US" sz="1867" b="1" kern="0" dirty="0">
                <a:solidFill>
                  <a:schemeClr val="accent2">
                    <a:lumMod val="60000"/>
                    <a:lumOff val="40000"/>
                  </a:schemeClr>
                </a:solidFill>
              </a:rPr>
              <a:t>危机后的应激反应是正常的</a:t>
            </a:r>
          </a:p>
        </p:txBody>
      </p:sp>
      <p:sp>
        <p:nvSpPr>
          <p:cNvPr id="33" name="矩形 32"/>
          <p:cNvSpPr/>
          <p:nvPr/>
        </p:nvSpPr>
        <p:spPr>
          <a:xfrm>
            <a:off x="2435623" y="1912867"/>
            <a:ext cx="8100900" cy="761427"/>
          </a:xfrm>
          <a:prstGeom prst="rect">
            <a:avLst/>
          </a:prstGeom>
        </p:spPr>
        <p:txBody>
          <a:bodyPr wrap="square">
            <a:spAutoFit/>
          </a:bodyPr>
          <a:lstStyle/>
          <a:p>
            <a:pPr defTabSz="1219170">
              <a:lnSpc>
                <a:spcPct val="130000"/>
              </a:lnSpc>
              <a:spcBef>
                <a:spcPts val="800"/>
              </a:spcBef>
            </a:pPr>
            <a:r>
              <a:rPr lang="zh-CN" altLang="en-US" kern="0" dirty="0">
                <a:latin typeface="宋体" panose="02010600030101010101" pitchFamily="2" charset="-122"/>
                <a:ea typeface="宋体" panose="02010600030101010101" pitchFamily="2" charset="-122"/>
              </a:rPr>
              <a:t>人们在遇到非正常事件时出现应激反应是正常的，是躯体自我保护的一种体现，不能立刻就下判断认为是心理疾病。</a:t>
            </a:r>
          </a:p>
        </p:txBody>
      </p:sp>
      <p:sp>
        <p:nvSpPr>
          <p:cNvPr id="36" name="圆角矩形 35"/>
          <p:cNvSpPr/>
          <p:nvPr/>
        </p:nvSpPr>
        <p:spPr>
          <a:xfrm>
            <a:off x="1137427" y="2869491"/>
            <a:ext cx="9879120" cy="1279589"/>
          </a:xfrm>
          <a:prstGeom prst="roundRect">
            <a:avLst>
              <a:gd name="adj" fmla="val 90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8" name="矩形 37"/>
          <p:cNvSpPr/>
          <p:nvPr/>
        </p:nvSpPr>
        <p:spPr>
          <a:xfrm>
            <a:off x="2368200" y="2869491"/>
            <a:ext cx="8408349" cy="1279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9" name="TextBox 38"/>
          <p:cNvSpPr txBox="1"/>
          <p:nvPr/>
        </p:nvSpPr>
        <p:spPr>
          <a:xfrm>
            <a:off x="2435623" y="3018631"/>
            <a:ext cx="5472608" cy="379656"/>
          </a:xfrm>
          <a:prstGeom prst="rect">
            <a:avLst/>
          </a:prstGeom>
          <a:noFill/>
          <a:effectLst/>
        </p:spPr>
        <p:txBody>
          <a:bodyPr wrap="square" rtlCol="0">
            <a:spAutoFit/>
          </a:bodyPr>
          <a:lstStyle/>
          <a:p>
            <a:pPr defTabSz="1219170"/>
            <a:r>
              <a:rPr lang="zh-CN" altLang="en-US" sz="1867" b="1" kern="0" dirty="0">
                <a:solidFill>
                  <a:schemeClr val="accent2"/>
                </a:solidFill>
              </a:rPr>
              <a:t>大部分人可以自我疗愈</a:t>
            </a:r>
          </a:p>
        </p:txBody>
      </p:sp>
      <p:sp>
        <p:nvSpPr>
          <p:cNvPr id="40" name="矩形 39"/>
          <p:cNvSpPr/>
          <p:nvPr/>
        </p:nvSpPr>
        <p:spPr>
          <a:xfrm>
            <a:off x="2435623" y="3413034"/>
            <a:ext cx="8100900" cy="401328"/>
          </a:xfrm>
          <a:prstGeom prst="rect">
            <a:avLst/>
          </a:prstGeom>
        </p:spPr>
        <p:txBody>
          <a:bodyPr wrap="square">
            <a:spAutoFit/>
          </a:bodyPr>
          <a:lstStyle/>
          <a:p>
            <a:pPr defTabSz="1219170">
              <a:lnSpc>
                <a:spcPct val="130000"/>
              </a:lnSpc>
              <a:spcBef>
                <a:spcPts val="800"/>
              </a:spcBef>
            </a:pPr>
            <a:r>
              <a:rPr lang="zh-CN" altLang="en-US" kern="0" dirty="0">
                <a:latin typeface="宋体" panose="02010600030101010101" pitchFamily="2" charset="-122"/>
                <a:ea typeface="宋体" panose="02010600030101010101" pitchFamily="2" charset="-122"/>
              </a:rPr>
              <a:t>我们需要的是时间、科学认知和正确应对的办法。</a:t>
            </a:r>
          </a:p>
        </p:txBody>
      </p:sp>
      <p:sp>
        <p:nvSpPr>
          <p:cNvPr id="42" name="圆角矩形 41"/>
          <p:cNvSpPr/>
          <p:nvPr/>
        </p:nvSpPr>
        <p:spPr>
          <a:xfrm>
            <a:off x="1137427" y="4369658"/>
            <a:ext cx="9879120" cy="1279589"/>
          </a:xfrm>
          <a:prstGeom prst="roundRect">
            <a:avLst>
              <a:gd name="adj" fmla="val 90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44" name="矩形 43"/>
          <p:cNvSpPr/>
          <p:nvPr/>
        </p:nvSpPr>
        <p:spPr>
          <a:xfrm>
            <a:off x="2368200" y="4369658"/>
            <a:ext cx="8408349" cy="1279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45" name="TextBox 44"/>
          <p:cNvSpPr txBox="1"/>
          <p:nvPr/>
        </p:nvSpPr>
        <p:spPr>
          <a:xfrm>
            <a:off x="2435623" y="4518797"/>
            <a:ext cx="5472608" cy="379656"/>
          </a:xfrm>
          <a:prstGeom prst="rect">
            <a:avLst/>
          </a:prstGeom>
          <a:noFill/>
          <a:effectLst/>
        </p:spPr>
        <p:txBody>
          <a:bodyPr wrap="square" rtlCol="0">
            <a:spAutoFit/>
          </a:bodyPr>
          <a:lstStyle/>
          <a:p>
            <a:pPr defTabSz="1219170"/>
            <a:r>
              <a:rPr lang="zh-CN" altLang="en-US" sz="1867" b="1" kern="0" dirty="0">
                <a:solidFill>
                  <a:schemeClr val="accent2">
                    <a:lumMod val="75000"/>
                  </a:schemeClr>
                </a:solidFill>
              </a:rPr>
              <a:t>如果自我感觉非常不好，已经严重影响到了生活</a:t>
            </a:r>
          </a:p>
        </p:txBody>
      </p:sp>
      <p:sp>
        <p:nvSpPr>
          <p:cNvPr id="51" name="矩形 50"/>
          <p:cNvSpPr/>
          <p:nvPr/>
        </p:nvSpPr>
        <p:spPr>
          <a:xfrm>
            <a:off x="2435623" y="4913200"/>
            <a:ext cx="8100900" cy="401328"/>
          </a:xfrm>
          <a:prstGeom prst="rect">
            <a:avLst/>
          </a:prstGeom>
        </p:spPr>
        <p:txBody>
          <a:bodyPr wrap="square">
            <a:spAutoFit/>
          </a:bodyPr>
          <a:lstStyle/>
          <a:p>
            <a:pPr defTabSz="1219170">
              <a:lnSpc>
                <a:spcPct val="130000"/>
              </a:lnSpc>
              <a:spcBef>
                <a:spcPts val="800"/>
              </a:spcBef>
            </a:pPr>
            <a:r>
              <a:rPr lang="zh-CN" altLang="en-US" kern="0" dirty="0">
                <a:solidFill>
                  <a:schemeClr val="tx1">
                    <a:lumMod val="65000"/>
                    <a:lumOff val="35000"/>
                  </a:schemeClr>
                </a:solidFill>
                <a:latin typeface="宋体" panose="02010600030101010101" pitchFamily="2" charset="-122"/>
                <a:ea typeface="宋体" panose="02010600030101010101" pitchFamily="2" charset="-122"/>
              </a:rPr>
              <a:t>停止自怨自艾，积极寻找解决办法，学习心理科普知识，向专业人士求助。</a:t>
            </a:r>
          </a:p>
        </p:txBody>
      </p:sp>
      <p:sp>
        <p:nvSpPr>
          <p:cNvPr id="22" name="文本占位符 7"/>
          <p:cNvSpPr>
            <a:spLocks noGrp="1"/>
          </p:cNvSpPr>
          <p:nvPr>
            <p:ph type="body" sz="quarter" idx="15"/>
          </p:nvPr>
        </p:nvSpPr>
        <p:spPr>
          <a:xfrm>
            <a:off x="695402" y="153784"/>
            <a:ext cx="7928834" cy="584775"/>
          </a:xfrm>
        </p:spPr>
        <p:txBody>
          <a:bodyPr/>
          <a:lstStyle/>
          <a:p>
            <a:r>
              <a:rPr lang="zh-CN" altLang="en-US" dirty="0"/>
              <a:t>你要知道的是</a:t>
            </a:r>
            <a:endParaRPr lang="en-US" altLang="zh-CN" dirty="0"/>
          </a:p>
        </p:txBody>
      </p:sp>
      <p:grpSp>
        <p:nvGrpSpPr>
          <p:cNvPr id="23" name="组合 50"/>
          <p:cNvGrpSpPr/>
          <p:nvPr/>
        </p:nvGrpSpPr>
        <p:grpSpPr>
          <a:xfrm>
            <a:off x="1410676" y="1649144"/>
            <a:ext cx="684276" cy="719948"/>
            <a:chOff x="6523038" y="1993900"/>
            <a:chExt cx="1339850" cy="1409700"/>
          </a:xfrm>
          <a:solidFill>
            <a:schemeClr val="bg1"/>
          </a:solidFill>
          <a:effectLst>
            <a:outerShdw blurRad="50800" dist="38100" dir="2700000" algn="tl" rotWithShape="0">
              <a:prstClr val="black">
                <a:alpha val="40000"/>
              </a:prstClr>
            </a:outerShdw>
          </a:effectLst>
        </p:grpSpPr>
        <p:sp>
          <p:nvSpPr>
            <p:cNvPr id="24"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dirty="0"/>
            </a:p>
          </p:txBody>
        </p:sp>
        <p:sp>
          <p:nvSpPr>
            <p:cNvPr id="26"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30" name="组合 50"/>
          <p:cNvGrpSpPr/>
          <p:nvPr/>
        </p:nvGrpSpPr>
        <p:grpSpPr>
          <a:xfrm>
            <a:off x="1410676" y="3142963"/>
            <a:ext cx="684276" cy="719948"/>
            <a:chOff x="6523038" y="1993900"/>
            <a:chExt cx="1339850" cy="1409700"/>
          </a:xfrm>
          <a:solidFill>
            <a:schemeClr val="bg1"/>
          </a:solidFill>
          <a:effectLst>
            <a:outerShdw blurRad="50800" dist="38100" dir="2700000" algn="tl" rotWithShape="0">
              <a:prstClr val="black">
                <a:alpha val="40000"/>
              </a:prstClr>
            </a:outerShdw>
          </a:effectLst>
        </p:grpSpPr>
        <p:sp>
          <p:nvSpPr>
            <p:cNvPr id="32"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50"/>
          <p:cNvGrpSpPr/>
          <p:nvPr/>
        </p:nvGrpSpPr>
        <p:grpSpPr>
          <a:xfrm>
            <a:off x="1410676" y="4649478"/>
            <a:ext cx="684276" cy="719948"/>
            <a:chOff x="6523038" y="1993900"/>
            <a:chExt cx="1339850" cy="1409700"/>
          </a:xfrm>
          <a:solidFill>
            <a:schemeClr val="bg1"/>
          </a:solidFill>
          <a:effectLst>
            <a:outerShdw blurRad="50800" dist="38100" dir="2700000" algn="tl" rotWithShape="0">
              <a:prstClr val="black">
                <a:alpha val="40000"/>
              </a:prstClr>
            </a:outerShdw>
          </a:effectLst>
        </p:grpSpPr>
        <p:sp>
          <p:nvSpPr>
            <p:cNvPr id="46"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4" name="文本框 33">
            <a:extLst>
              <a:ext uri="{FF2B5EF4-FFF2-40B4-BE49-F238E27FC236}">
                <a16:creationId xmlns:a16="http://schemas.microsoft.com/office/drawing/2014/main" id="{CCFFDD2A-9686-4E12-9B9D-BE27BC46FD28}"/>
              </a:ext>
            </a:extLst>
          </p:cNvPr>
          <p:cNvSpPr txBox="1"/>
          <p:nvPr/>
        </p:nvSpPr>
        <p:spPr>
          <a:xfrm>
            <a:off x="1126477" y="6255657"/>
            <a:ext cx="3480386"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参考资料来源：清华大学心理学系微信公众号</a:t>
            </a:r>
          </a:p>
        </p:txBody>
      </p:sp>
    </p:spTree>
    <p:extLst>
      <p:ext uri="{BB962C8B-B14F-4D97-AF65-F5344CB8AC3E}">
        <p14:creationId xmlns:p14="http://schemas.microsoft.com/office/powerpoint/2010/main" val="301820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占位符 7"/>
          <p:cNvSpPr>
            <a:spLocks noGrp="1"/>
          </p:cNvSpPr>
          <p:nvPr>
            <p:ph type="body" sz="quarter" idx="15"/>
          </p:nvPr>
        </p:nvSpPr>
        <p:spPr>
          <a:xfrm>
            <a:off x="695402" y="226813"/>
            <a:ext cx="7928834" cy="584775"/>
          </a:xfrm>
        </p:spPr>
        <p:txBody>
          <a:bodyPr/>
          <a:lstStyle/>
          <a:p>
            <a:r>
              <a:rPr lang="zh-CN" altLang="en-US" dirty="0"/>
              <a:t>心理危机反应的应对方法</a:t>
            </a:r>
            <a:endParaRPr lang="en-US" altLang="zh-CN" dirty="0"/>
          </a:p>
        </p:txBody>
      </p:sp>
      <p:sp>
        <p:nvSpPr>
          <p:cNvPr id="34" name="椭圆 75">
            <a:extLst>
              <a:ext uri="{FF2B5EF4-FFF2-40B4-BE49-F238E27FC236}">
                <a16:creationId xmlns:a16="http://schemas.microsoft.com/office/drawing/2014/main" id="{151C50A3-147C-49B8-AFA3-E0D116CC825B}"/>
              </a:ext>
            </a:extLst>
          </p:cNvPr>
          <p:cNvSpPr/>
          <p:nvPr/>
        </p:nvSpPr>
        <p:spPr>
          <a:xfrm>
            <a:off x="4444627" y="1364771"/>
            <a:ext cx="1900883" cy="1911877"/>
          </a:xfrm>
          <a:custGeom>
            <a:avLst/>
            <a:gdLst/>
            <a:ahLst/>
            <a:cxnLst/>
            <a:rect l="l" t="t" r="r" b="b"/>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50" name="椭圆 76">
            <a:extLst>
              <a:ext uri="{FF2B5EF4-FFF2-40B4-BE49-F238E27FC236}">
                <a16:creationId xmlns:a16="http://schemas.microsoft.com/office/drawing/2014/main" id="{43391084-980A-413D-A13E-FB8D751311B8}"/>
              </a:ext>
            </a:extLst>
          </p:cNvPr>
          <p:cNvSpPr/>
          <p:nvPr/>
        </p:nvSpPr>
        <p:spPr>
          <a:xfrm>
            <a:off x="6025856" y="1718339"/>
            <a:ext cx="1846341" cy="1877963"/>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52" name="矩形 65">
            <a:extLst>
              <a:ext uri="{FF2B5EF4-FFF2-40B4-BE49-F238E27FC236}">
                <a16:creationId xmlns:a16="http://schemas.microsoft.com/office/drawing/2014/main" id="{D2A82BB3-50FF-466C-ACCF-C3CB9B543E62}"/>
              </a:ext>
            </a:extLst>
          </p:cNvPr>
          <p:cNvSpPr/>
          <p:nvPr/>
        </p:nvSpPr>
        <p:spPr>
          <a:xfrm>
            <a:off x="4127781" y="2996952"/>
            <a:ext cx="1875155" cy="1856747"/>
          </a:xfrm>
          <a:custGeom>
            <a:avLst/>
            <a:gdLst/>
            <a:ahLst/>
            <a:cxnLst/>
            <a:rect l="l" t="t" r="r" b="b"/>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ltLang="zh-CN" b="1" kern="0" dirty="0">
              <a:solidFill>
                <a:schemeClr val="bg1"/>
              </a:solidFill>
            </a:endParaRPr>
          </a:p>
          <a:p>
            <a:pPr algn="ctr" defTabSz="1219170"/>
            <a:r>
              <a:rPr lang="en-US" altLang="zh-CN" b="1" kern="0" dirty="0">
                <a:solidFill>
                  <a:schemeClr val="bg1"/>
                </a:solidFill>
              </a:rPr>
              <a:t>   </a:t>
            </a:r>
            <a:r>
              <a:rPr lang="zh-CN" altLang="en-US" b="1" kern="0" dirty="0">
                <a:solidFill>
                  <a:schemeClr val="bg1"/>
                </a:solidFill>
              </a:rPr>
              <a:t>促进</a:t>
            </a:r>
            <a:endParaRPr lang="en-US" altLang="zh-CN" b="1" kern="0" dirty="0">
              <a:solidFill>
                <a:schemeClr val="bg1"/>
              </a:solidFill>
            </a:endParaRPr>
          </a:p>
          <a:p>
            <a:pPr algn="ctr" defTabSz="1219170"/>
            <a:r>
              <a:rPr lang="zh-CN" altLang="en-US" b="1" kern="0" dirty="0">
                <a:solidFill>
                  <a:schemeClr val="bg1"/>
                </a:solidFill>
              </a:rPr>
              <a:t>   成长</a:t>
            </a:r>
            <a:endParaRPr lang="zh-CN" altLang="en-US" kern="0" dirty="0">
              <a:solidFill>
                <a:sysClr val="windowText" lastClr="000000"/>
              </a:solidFill>
            </a:endParaRPr>
          </a:p>
        </p:txBody>
      </p:sp>
      <p:sp>
        <p:nvSpPr>
          <p:cNvPr id="53" name="椭圆 68">
            <a:extLst>
              <a:ext uri="{FF2B5EF4-FFF2-40B4-BE49-F238E27FC236}">
                <a16:creationId xmlns:a16="http://schemas.microsoft.com/office/drawing/2014/main" id="{44B83F5C-2C02-4370-B06A-7429E3BE68BF}"/>
              </a:ext>
            </a:extLst>
          </p:cNvPr>
          <p:cNvSpPr/>
          <p:nvPr/>
        </p:nvSpPr>
        <p:spPr>
          <a:xfrm>
            <a:off x="5706203" y="3295389"/>
            <a:ext cx="1869023" cy="1848859"/>
          </a:xfrm>
          <a:custGeom>
            <a:avLst/>
            <a:gdLst/>
            <a:ahLst/>
            <a:cxnLst/>
            <a:rect l="l" t="t" r="r" b="b"/>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54" name="矩形 53">
            <a:extLst>
              <a:ext uri="{FF2B5EF4-FFF2-40B4-BE49-F238E27FC236}">
                <a16:creationId xmlns:a16="http://schemas.microsoft.com/office/drawing/2014/main" id="{C40BBB38-DA40-4142-BB1E-33F6644E2573}"/>
              </a:ext>
            </a:extLst>
          </p:cNvPr>
          <p:cNvSpPr/>
          <p:nvPr/>
        </p:nvSpPr>
        <p:spPr>
          <a:xfrm>
            <a:off x="4559830" y="2107305"/>
            <a:ext cx="1344149" cy="954300"/>
          </a:xfrm>
          <a:prstGeom prst="rect">
            <a:avLst/>
          </a:prstGeom>
        </p:spPr>
        <p:txBody>
          <a:bodyPr wrap="square">
            <a:spAutoFit/>
          </a:bodyPr>
          <a:lstStyle/>
          <a:p>
            <a:pPr algn="ctr" defTabSz="1219170"/>
            <a:r>
              <a:rPr lang="zh-CN" altLang="en-US" sz="1867" b="1" kern="0" dirty="0">
                <a:solidFill>
                  <a:schemeClr val="bg1"/>
                </a:solidFill>
              </a:rPr>
              <a:t>调整</a:t>
            </a:r>
            <a:endParaRPr lang="en-US" altLang="zh-CN" sz="1867" b="1" kern="0" dirty="0">
              <a:solidFill>
                <a:schemeClr val="bg1"/>
              </a:solidFill>
            </a:endParaRPr>
          </a:p>
          <a:p>
            <a:pPr algn="ctr" defTabSz="1219170"/>
            <a:r>
              <a:rPr lang="zh-CN" altLang="en-US" sz="1867" b="1" kern="0" dirty="0">
                <a:solidFill>
                  <a:schemeClr val="bg1"/>
                </a:solidFill>
              </a:rPr>
              <a:t>认知</a:t>
            </a:r>
            <a:endParaRPr lang="en-US" altLang="zh-CN" sz="1867" b="1" kern="0" dirty="0">
              <a:solidFill>
                <a:schemeClr val="bg1"/>
              </a:solidFill>
            </a:endParaRPr>
          </a:p>
          <a:p>
            <a:pPr algn="ctr" defTabSz="1219170"/>
            <a:endParaRPr lang="zh-CN" altLang="en-US" sz="1867" b="1" kern="0" dirty="0">
              <a:solidFill>
                <a:schemeClr val="bg1"/>
              </a:solidFill>
            </a:endParaRPr>
          </a:p>
        </p:txBody>
      </p:sp>
      <p:sp>
        <p:nvSpPr>
          <p:cNvPr id="56" name="矩形 55">
            <a:extLst>
              <a:ext uri="{FF2B5EF4-FFF2-40B4-BE49-F238E27FC236}">
                <a16:creationId xmlns:a16="http://schemas.microsoft.com/office/drawing/2014/main" id="{4A50F526-7C57-4236-BDB4-9A1A58A9630A}"/>
              </a:ext>
            </a:extLst>
          </p:cNvPr>
          <p:cNvSpPr/>
          <p:nvPr/>
        </p:nvSpPr>
        <p:spPr>
          <a:xfrm>
            <a:off x="6124931" y="2178287"/>
            <a:ext cx="1344149" cy="666977"/>
          </a:xfrm>
          <a:prstGeom prst="rect">
            <a:avLst/>
          </a:prstGeom>
        </p:spPr>
        <p:txBody>
          <a:bodyPr wrap="square">
            <a:spAutoFit/>
          </a:bodyPr>
          <a:lstStyle/>
          <a:p>
            <a:pPr algn="ctr" defTabSz="1219170"/>
            <a:r>
              <a:rPr lang="zh-CN" altLang="en-US" sz="1867" b="1" kern="0" dirty="0">
                <a:solidFill>
                  <a:schemeClr val="bg1"/>
                </a:solidFill>
              </a:rPr>
              <a:t>调节</a:t>
            </a:r>
          </a:p>
          <a:p>
            <a:pPr algn="ctr" defTabSz="1219170"/>
            <a:r>
              <a:rPr lang="zh-CN" altLang="en-US" sz="1867" b="1" kern="0" dirty="0">
                <a:solidFill>
                  <a:schemeClr val="bg1"/>
                </a:solidFill>
              </a:rPr>
              <a:t>情绪</a:t>
            </a:r>
            <a:endParaRPr lang="en-US" altLang="zh-CN" sz="1867" b="1" kern="0" dirty="0">
              <a:solidFill>
                <a:schemeClr val="bg1"/>
              </a:solidFill>
            </a:endParaRPr>
          </a:p>
        </p:txBody>
      </p:sp>
      <p:sp>
        <p:nvSpPr>
          <p:cNvPr id="57" name="矩形 56">
            <a:extLst>
              <a:ext uri="{FF2B5EF4-FFF2-40B4-BE49-F238E27FC236}">
                <a16:creationId xmlns:a16="http://schemas.microsoft.com/office/drawing/2014/main" id="{7761CD74-0828-4227-A15B-44308C052449}"/>
              </a:ext>
            </a:extLst>
          </p:cNvPr>
          <p:cNvSpPr/>
          <p:nvPr/>
        </p:nvSpPr>
        <p:spPr>
          <a:xfrm>
            <a:off x="6119050" y="3731685"/>
            <a:ext cx="1344149" cy="666977"/>
          </a:xfrm>
          <a:prstGeom prst="rect">
            <a:avLst/>
          </a:prstGeom>
        </p:spPr>
        <p:txBody>
          <a:bodyPr wrap="square">
            <a:spAutoFit/>
          </a:bodyPr>
          <a:lstStyle/>
          <a:p>
            <a:pPr algn="ctr" defTabSz="1219170"/>
            <a:r>
              <a:rPr lang="zh-CN" altLang="en-US" sz="1867" b="1" kern="0" dirty="0">
                <a:solidFill>
                  <a:schemeClr val="bg1"/>
                </a:solidFill>
              </a:rPr>
              <a:t>改变</a:t>
            </a:r>
          </a:p>
          <a:p>
            <a:pPr algn="ctr" defTabSz="1219170"/>
            <a:r>
              <a:rPr lang="zh-CN" altLang="en-US" sz="1867" b="1" kern="0" dirty="0">
                <a:solidFill>
                  <a:schemeClr val="bg1"/>
                </a:solidFill>
              </a:rPr>
              <a:t>行为</a:t>
            </a:r>
            <a:endParaRPr lang="en-US" altLang="zh-CN" sz="1867" b="1" kern="0" dirty="0">
              <a:solidFill>
                <a:schemeClr val="bg1"/>
              </a:solidFill>
            </a:endParaRPr>
          </a:p>
        </p:txBody>
      </p:sp>
      <p:sp>
        <p:nvSpPr>
          <p:cNvPr id="58" name="矩形 57">
            <a:extLst>
              <a:ext uri="{FF2B5EF4-FFF2-40B4-BE49-F238E27FC236}">
                <a16:creationId xmlns:a16="http://schemas.microsoft.com/office/drawing/2014/main" id="{F1D554B4-AF21-4DD0-AC98-B6D6B397D671}"/>
              </a:ext>
            </a:extLst>
          </p:cNvPr>
          <p:cNvSpPr/>
          <p:nvPr/>
        </p:nvSpPr>
        <p:spPr>
          <a:xfrm>
            <a:off x="1316807" y="1588124"/>
            <a:ext cx="3116360" cy="379656"/>
          </a:xfrm>
          <a:prstGeom prst="rect">
            <a:avLst/>
          </a:prstGeom>
        </p:spPr>
        <p:txBody>
          <a:bodyPr wrap="square">
            <a:spAutoFit/>
          </a:bodyPr>
          <a:lstStyle/>
          <a:p>
            <a:pPr defTabSz="1219170"/>
            <a:r>
              <a:rPr lang="en-US" altLang="zh-CN" sz="1867" b="1" kern="0" dirty="0">
                <a:solidFill>
                  <a:srgbClr val="FFC000"/>
                </a:solidFill>
              </a:rPr>
              <a:t>01</a:t>
            </a:r>
            <a:r>
              <a:rPr lang="zh-CN" altLang="en-US" sz="1867" b="1" kern="0" dirty="0">
                <a:solidFill>
                  <a:srgbClr val="FFC000"/>
                </a:solidFill>
              </a:rPr>
              <a:t> 了解相关的疾病知识</a:t>
            </a:r>
            <a:endParaRPr lang="en-US" altLang="zh-CN" sz="1867" b="1" kern="0" dirty="0">
              <a:solidFill>
                <a:srgbClr val="FFC000"/>
              </a:solidFill>
              <a:latin typeface="+mj-ea"/>
              <a:ea typeface="+mj-ea"/>
            </a:endParaRPr>
          </a:p>
        </p:txBody>
      </p:sp>
      <p:sp>
        <p:nvSpPr>
          <p:cNvPr id="59" name="矩形 58">
            <a:extLst>
              <a:ext uri="{FF2B5EF4-FFF2-40B4-BE49-F238E27FC236}">
                <a16:creationId xmlns:a16="http://schemas.microsoft.com/office/drawing/2014/main" id="{D3204DC4-D031-4567-B87A-E37BF2A7CB58}"/>
              </a:ext>
            </a:extLst>
          </p:cNvPr>
          <p:cNvSpPr/>
          <p:nvPr/>
        </p:nvSpPr>
        <p:spPr>
          <a:xfrm>
            <a:off x="1740548" y="4016260"/>
            <a:ext cx="3116360" cy="379656"/>
          </a:xfrm>
          <a:prstGeom prst="rect">
            <a:avLst/>
          </a:prstGeom>
        </p:spPr>
        <p:txBody>
          <a:bodyPr wrap="square">
            <a:spAutoFit/>
          </a:bodyPr>
          <a:lstStyle/>
          <a:p>
            <a:pPr defTabSz="1219170"/>
            <a:r>
              <a:rPr lang="en-US" altLang="zh-CN" sz="1867" b="1" kern="0" dirty="0">
                <a:solidFill>
                  <a:schemeClr val="accent2">
                    <a:lumMod val="40000"/>
                    <a:lumOff val="60000"/>
                  </a:schemeClr>
                </a:solidFill>
              </a:rPr>
              <a:t>04.</a:t>
            </a:r>
            <a:r>
              <a:rPr lang="zh-CN" altLang="en-US" sz="1867" b="1" kern="0" dirty="0">
                <a:solidFill>
                  <a:schemeClr val="accent2">
                    <a:lumMod val="40000"/>
                    <a:lumOff val="60000"/>
                  </a:schemeClr>
                </a:solidFill>
              </a:rPr>
              <a:t>多学习一些知识</a:t>
            </a:r>
            <a:endParaRPr lang="en-US" altLang="zh-CN" sz="1867" b="1" kern="0" dirty="0">
              <a:solidFill>
                <a:schemeClr val="accent2">
                  <a:lumMod val="40000"/>
                  <a:lumOff val="60000"/>
                </a:schemeClr>
              </a:solidFill>
              <a:latin typeface="+mj-ea"/>
              <a:ea typeface="+mj-ea"/>
            </a:endParaRPr>
          </a:p>
        </p:txBody>
      </p:sp>
      <p:sp>
        <p:nvSpPr>
          <p:cNvPr id="60" name="矩形 59">
            <a:extLst>
              <a:ext uri="{FF2B5EF4-FFF2-40B4-BE49-F238E27FC236}">
                <a16:creationId xmlns:a16="http://schemas.microsoft.com/office/drawing/2014/main" id="{474B5FAD-0C6D-4BFB-AFC3-396B86C9CFC9}"/>
              </a:ext>
            </a:extLst>
          </p:cNvPr>
          <p:cNvSpPr/>
          <p:nvPr/>
        </p:nvSpPr>
        <p:spPr>
          <a:xfrm>
            <a:off x="8190123" y="4013258"/>
            <a:ext cx="3083105" cy="379656"/>
          </a:xfrm>
          <a:prstGeom prst="rect">
            <a:avLst/>
          </a:prstGeom>
        </p:spPr>
        <p:txBody>
          <a:bodyPr wrap="square">
            <a:spAutoFit/>
          </a:bodyPr>
          <a:lstStyle/>
          <a:p>
            <a:pPr defTabSz="1219170"/>
            <a:r>
              <a:rPr lang="en-US" altLang="zh-CN" sz="1867" b="1" kern="0" dirty="0">
                <a:solidFill>
                  <a:schemeClr val="accent2">
                    <a:lumMod val="50000"/>
                  </a:schemeClr>
                </a:solidFill>
              </a:rPr>
              <a:t>03.</a:t>
            </a:r>
            <a:r>
              <a:rPr lang="zh-CN" altLang="en-US" sz="1867" b="1" kern="0" dirty="0">
                <a:solidFill>
                  <a:schemeClr val="accent2">
                    <a:lumMod val="50000"/>
                  </a:schemeClr>
                </a:solidFill>
              </a:rPr>
              <a:t>把时间充分利用起来</a:t>
            </a:r>
            <a:endParaRPr lang="en-US" altLang="zh-CN" sz="1867" b="1" kern="0" dirty="0">
              <a:solidFill>
                <a:schemeClr val="accent2">
                  <a:lumMod val="50000"/>
                </a:schemeClr>
              </a:solidFill>
              <a:latin typeface="+mj-ea"/>
              <a:ea typeface="+mj-ea"/>
            </a:endParaRPr>
          </a:p>
        </p:txBody>
      </p:sp>
      <p:sp>
        <p:nvSpPr>
          <p:cNvPr id="61" name="矩形 60">
            <a:extLst>
              <a:ext uri="{FF2B5EF4-FFF2-40B4-BE49-F238E27FC236}">
                <a16:creationId xmlns:a16="http://schemas.microsoft.com/office/drawing/2014/main" id="{DD0DB1A9-21F1-4CF5-9415-D86F828FBD60}"/>
              </a:ext>
            </a:extLst>
          </p:cNvPr>
          <p:cNvSpPr/>
          <p:nvPr/>
        </p:nvSpPr>
        <p:spPr>
          <a:xfrm>
            <a:off x="8190123" y="1568072"/>
            <a:ext cx="3218105" cy="379656"/>
          </a:xfrm>
          <a:prstGeom prst="rect">
            <a:avLst/>
          </a:prstGeom>
        </p:spPr>
        <p:txBody>
          <a:bodyPr wrap="square">
            <a:spAutoFit/>
          </a:bodyPr>
          <a:lstStyle/>
          <a:p>
            <a:pPr defTabSz="1219170"/>
            <a:r>
              <a:rPr lang="en-US" altLang="zh-CN" sz="1867" b="1" kern="0" dirty="0">
                <a:solidFill>
                  <a:schemeClr val="accent2">
                    <a:lumMod val="75000"/>
                  </a:schemeClr>
                </a:solidFill>
              </a:rPr>
              <a:t>02.</a:t>
            </a:r>
            <a:r>
              <a:rPr lang="zh-CN" altLang="en-US" sz="1867" b="1" kern="0" dirty="0">
                <a:solidFill>
                  <a:schemeClr val="accent2">
                    <a:lumMod val="75000"/>
                  </a:schemeClr>
                </a:solidFill>
              </a:rPr>
              <a:t>接纳自己的消极情绪反应</a:t>
            </a:r>
            <a:endParaRPr lang="en-US" altLang="zh-CN" sz="1867" b="1" kern="0" dirty="0">
              <a:solidFill>
                <a:schemeClr val="accent2">
                  <a:lumMod val="75000"/>
                </a:schemeClr>
              </a:solidFill>
              <a:latin typeface="+mj-ea"/>
              <a:ea typeface="+mj-ea"/>
            </a:endParaRPr>
          </a:p>
        </p:txBody>
      </p:sp>
      <p:sp>
        <p:nvSpPr>
          <p:cNvPr id="62" name="TextBox 27">
            <a:extLst>
              <a:ext uri="{FF2B5EF4-FFF2-40B4-BE49-F238E27FC236}">
                <a16:creationId xmlns:a16="http://schemas.microsoft.com/office/drawing/2014/main" id="{3EB78816-2429-4407-ADCA-4CC85DB01E1D}"/>
              </a:ext>
            </a:extLst>
          </p:cNvPr>
          <p:cNvSpPr txBox="1"/>
          <p:nvPr/>
        </p:nvSpPr>
        <p:spPr>
          <a:xfrm>
            <a:off x="522515" y="1990455"/>
            <a:ext cx="3485098" cy="1857303"/>
          </a:xfrm>
          <a:prstGeom prst="rect">
            <a:avLst/>
          </a:prstGeom>
          <a:noFill/>
        </p:spPr>
        <p:txBody>
          <a:bodyPr wrap="square" rtlCol="0">
            <a:spAutoFit/>
          </a:bodyPr>
          <a:lstStyle/>
          <a:p>
            <a:pPr defTabSz="1219170">
              <a:lnSpc>
                <a:spcPct val="130000"/>
              </a:lnSpc>
              <a:spcBef>
                <a:spcPts val="800"/>
              </a:spcBef>
            </a:pPr>
            <a:r>
              <a:rPr lang="zh-CN" altLang="en-US" dirty="0">
                <a:latin typeface="宋体" panose="02010600030101010101" pitchFamily="2" charset="-122"/>
                <a:ea typeface="宋体" panose="02010600030101010101" pitchFamily="2" charset="-122"/>
              </a:rPr>
              <a:t>看权威的信息发布，不信谣，不传谣，将自己的注意力转移到积极事物上来。同自己进行正面的对话，转移注意力，避免沉浸在对信息和事件的负面关注上。</a:t>
            </a:r>
            <a:endParaRPr lang="zh-CN" altLang="en-US" sz="1600" kern="0" dirty="0">
              <a:latin typeface="宋体" panose="02010600030101010101" pitchFamily="2" charset="-122"/>
              <a:ea typeface="宋体" panose="02010600030101010101" pitchFamily="2" charset="-122"/>
            </a:endParaRPr>
          </a:p>
        </p:txBody>
      </p:sp>
      <p:sp>
        <p:nvSpPr>
          <p:cNvPr id="63" name="TextBox 27">
            <a:extLst>
              <a:ext uri="{FF2B5EF4-FFF2-40B4-BE49-F238E27FC236}">
                <a16:creationId xmlns:a16="http://schemas.microsoft.com/office/drawing/2014/main" id="{D8A6224C-4CB0-4CEB-BEE7-8CDC7C797FC1}"/>
              </a:ext>
            </a:extLst>
          </p:cNvPr>
          <p:cNvSpPr txBox="1"/>
          <p:nvPr/>
        </p:nvSpPr>
        <p:spPr>
          <a:xfrm>
            <a:off x="8314350" y="1948466"/>
            <a:ext cx="3492199" cy="1857303"/>
          </a:xfrm>
          <a:prstGeom prst="rect">
            <a:avLst/>
          </a:prstGeom>
          <a:noFill/>
        </p:spPr>
        <p:txBody>
          <a:bodyPr wrap="square" rtlCol="0">
            <a:spAutoFit/>
          </a:bodyPr>
          <a:lstStyle/>
          <a:p>
            <a:pPr defTabSz="1219170">
              <a:lnSpc>
                <a:spcPct val="130000"/>
              </a:lnSpc>
              <a:spcBef>
                <a:spcPts val="800"/>
              </a:spcBef>
            </a:pPr>
            <a:r>
              <a:rPr lang="zh-CN" altLang="en-US" kern="0" dirty="0">
                <a:latin typeface="宋体" panose="02010600030101010101" pitchFamily="2" charset="-122"/>
                <a:ea typeface="宋体" panose="02010600030101010101" pitchFamily="2" charset="-122"/>
              </a:rPr>
              <a:t>知道自己这是在特殊状态下的一种正常反应。可以和身边的人表达和倾诉自己的感受，缓解压力。另外，深呼吸和冥想、正念都是缓解消极情绪的好办法。</a:t>
            </a:r>
          </a:p>
        </p:txBody>
      </p:sp>
      <p:sp>
        <p:nvSpPr>
          <p:cNvPr id="64" name="TextBox 27">
            <a:extLst>
              <a:ext uri="{FF2B5EF4-FFF2-40B4-BE49-F238E27FC236}">
                <a16:creationId xmlns:a16="http://schemas.microsoft.com/office/drawing/2014/main" id="{8C005BB9-01E0-479C-BC89-703D0B38DB1C}"/>
              </a:ext>
            </a:extLst>
          </p:cNvPr>
          <p:cNvSpPr txBox="1"/>
          <p:nvPr/>
        </p:nvSpPr>
        <p:spPr>
          <a:xfrm>
            <a:off x="545660" y="4497922"/>
            <a:ext cx="3422986" cy="1481624"/>
          </a:xfrm>
          <a:prstGeom prst="rect">
            <a:avLst/>
          </a:prstGeom>
          <a:noFill/>
        </p:spPr>
        <p:txBody>
          <a:bodyPr wrap="square" rtlCol="0">
            <a:spAutoFit/>
          </a:bodyPr>
          <a:lstStyle/>
          <a:p>
            <a:pPr defTabSz="1219170">
              <a:lnSpc>
                <a:spcPct val="130000"/>
              </a:lnSpc>
              <a:spcBef>
                <a:spcPts val="800"/>
              </a:spcBef>
            </a:pPr>
            <a:r>
              <a:rPr lang="zh-CN" altLang="en-US" kern="0" dirty="0">
                <a:latin typeface="宋体" panose="02010600030101010101" pitchFamily="2" charset="-122"/>
                <a:ea typeface="宋体" panose="02010600030101010101" pitchFamily="2" charset="-122"/>
              </a:rPr>
              <a:t>网络上有许多免费、优质的教学课程资源，安排好自己的学习时间，多为自己充电。将坏事逐步的变成实现自我成长的好事。</a:t>
            </a:r>
          </a:p>
        </p:txBody>
      </p:sp>
      <p:sp>
        <p:nvSpPr>
          <p:cNvPr id="65" name="TextBox 27">
            <a:extLst>
              <a:ext uri="{FF2B5EF4-FFF2-40B4-BE49-F238E27FC236}">
                <a16:creationId xmlns:a16="http://schemas.microsoft.com/office/drawing/2014/main" id="{7E0308C7-DFDC-4551-94C1-54A74E910DBA}"/>
              </a:ext>
            </a:extLst>
          </p:cNvPr>
          <p:cNvSpPr txBox="1"/>
          <p:nvPr/>
        </p:nvSpPr>
        <p:spPr>
          <a:xfrm>
            <a:off x="8314350" y="4392914"/>
            <a:ext cx="3475161" cy="1857303"/>
          </a:xfrm>
          <a:prstGeom prst="rect">
            <a:avLst/>
          </a:prstGeom>
          <a:noFill/>
        </p:spPr>
        <p:txBody>
          <a:bodyPr wrap="square" rtlCol="0">
            <a:spAutoFit/>
          </a:bodyPr>
          <a:lstStyle/>
          <a:p>
            <a:pPr defTabSz="1219170">
              <a:lnSpc>
                <a:spcPct val="130000"/>
              </a:lnSpc>
              <a:spcBef>
                <a:spcPts val="800"/>
              </a:spcBef>
            </a:pPr>
            <a:r>
              <a:rPr lang="zh-CN" altLang="en-US" kern="0" dirty="0">
                <a:latin typeface="宋体" panose="02010600030101010101" pitchFamily="2" charset="-122"/>
                <a:ea typeface="宋体" panose="02010600030101010101" pitchFamily="2" charset="-122"/>
              </a:rPr>
              <a:t>可以利用延长了的假期，充分休息，做一些自己平时想做，但没有时间做，有意义的事情。和朋友进行交流，保持彼此的分享交流，减轻恐慌，互相打气。</a:t>
            </a:r>
          </a:p>
        </p:txBody>
      </p:sp>
      <p:sp>
        <p:nvSpPr>
          <p:cNvPr id="66" name="文本框 65">
            <a:extLst>
              <a:ext uri="{FF2B5EF4-FFF2-40B4-BE49-F238E27FC236}">
                <a16:creationId xmlns:a16="http://schemas.microsoft.com/office/drawing/2014/main" id="{99D8BA29-B455-43B9-934F-4F55AFFE5F76}"/>
              </a:ext>
            </a:extLst>
          </p:cNvPr>
          <p:cNvSpPr txBox="1"/>
          <p:nvPr/>
        </p:nvSpPr>
        <p:spPr>
          <a:xfrm>
            <a:off x="647395" y="6377900"/>
            <a:ext cx="3480386"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参考资料来源：清华大学心理学系微信公众号</a:t>
            </a:r>
          </a:p>
        </p:txBody>
      </p:sp>
    </p:spTree>
    <p:extLst>
      <p:ext uri="{BB962C8B-B14F-4D97-AF65-F5344CB8AC3E}">
        <p14:creationId xmlns:p14="http://schemas.microsoft.com/office/powerpoint/2010/main" val="305439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手动输入 19"/>
          <p:cNvSpPr/>
          <p:nvPr/>
        </p:nvSpPr>
        <p:spPr>
          <a:xfrm>
            <a:off x="840094" y="1568793"/>
            <a:ext cx="2612231" cy="1994795"/>
          </a:xfrm>
          <a:prstGeom prst="flowChartManualInpu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dirty="0">
              <a:solidFill>
                <a:sysClr val="windowText" lastClr="000000"/>
              </a:solidFill>
            </a:endParaRPr>
          </a:p>
        </p:txBody>
      </p:sp>
      <p:sp>
        <p:nvSpPr>
          <p:cNvPr id="21" name="流程图: 手动输入 20"/>
          <p:cNvSpPr/>
          <p:nvPr/>
        </p:nvSpPr>
        <p:spPr>
          <a:xfrm flipH="1">
            <a:off x="3452325" y="1574989"/>
            <a:ext cx="2596009" cy="1982407"/>
          </a:xfrm>
          <a:prstGeom prst="flowChartManualIn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2" name="流程图: 手动输入 21"/>
          <p:cNvSpPr/>
          <p:nvPr/>
        </p:nvSpPr>
        <p:spPr>
          <a:xfrm>
            <a:off x="6048334" y="1568793"/>
            <a:ext cx="2612231" cy="1994795"/>
          </a:xfrm>
          <a:prstGeom prst="flowChartManualInpu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3" name="流程图: 手动输入 22"/>
          <p:cNvSpPr/>
          <p:nvPr/>
        </p:nvSpPr>
        <p:spPr>
          <a:xfrm flipH="1">
            <a:off x="8660565" y="1574989"/>
            <a:ext cx="2596009" cy="1982407"/>
          </a:xfrm>
          <a:prstGeom prst="flowChartManualInp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0" name="矩形 29"/>
          <p:cNvSpPr/>
          <p:nvPr/>
        </p:nvSpPr>
        <p:spPr>
          <a:xfrm>
            <a:off x="840093" y="3669027"/>
            <a:ext cx="2612232" cy="379656"/>
          </a:xfrm>
          <a:prstGeom prst="rect">
            <a:avLst/>
          </a:prstGeom>
        </p:spPr>
        <p:txBody>
          <a:bodyPr wrap="square">
            <a:spAutoFit/>
          </a:bodyPr>
          <a:lstStyle/>
          <a:p>
            <a:pPr algn="ctr" defTabSz="1219170"/>
            <a:r>
              <a:rPr lang="zh-CN" altLang="en-US" sz="1867" b="1" kern="0" dirty="0">
                <a:solidFill>
                  <a:schemeClr val="accent2">
                    <a:lumMod val="60000"/>
                    <a:lumOff val="40000"/>
                  </a:schemeClr>
                </a:solidFill>
                <a:latin typeface="+mj-ea"/>
              </a:rPr>
              <a:t>表爱心，做示范</a:t>
            </a:r>
          </a:p>
        </p:txBody>
      </p:sp>
      <p:sp>
        <p:nvSpPr>
          <p:cNvPr id="32" name="TextBox 31"/>
          <p:cNvSpPr txBox="1"/>
          <p:nvPr/>
        </p:nvSpPr>
        <p:spPr>
          <a:xfrm>
            <a:off x="840092" y="4085821"/>
            <a:ext cx="2612232" cy="1857303"/>
          </a:xfrm>
          <a:prstGeom prst="rect">
            <a:avLst/>
          </a:prstGeom>
          <a:noFill/>
        </p:spPr>
        <p:txBody>
          <a:bodyPr wrap="square" rtlCol="0">
            <a:spAutoFit/>
          </a:bodyPr>
          <a:lstStyle/>
          <a:p>
            <a:pPr defTabSz="1219170">
              <a:lnSpc>
                <a:spcPct val="130000"/>
              </a:lnSpc>
            </a:pPr>
            <a:r>
              <a:rPr lang="zh-CN" altLang="en-US" kern="0" dirty="0">
                <a:solidFill>
                  <a:schemeClr val="accent2">
                    <a:lumMod val="50000"/>
                  </a:schemeClr>
                </a:solidFill>
              </a:rPr>
              <a:t>从情感出发，阐明自己的出发点在于对家人的爱，避免因此跟家人产生冲突。为其购买口罩，共同学习防护的方法。</a:t>
            </a:r>
          </a:p>
        </p:txBody>
      </p:sp>
      <p:sp>
        <p:nvSpPr>
          <p:cNvPr id="35" name="矩形 34"/>
          <p:cNvSpPr/>
          <p:nvPr/>
        </p:nvSpPr>
        <p:spPr>
          <a:xfrm>
            <a:off x="3436101" y="3669027"/>
            <a:ext cx="2612232" cy="379656"/>
          </a:xfrm>
          <a:prstGeom prst="rect">
            <a:avLst/>
          </a:prstGeom>
        </p:spPr>
        <p:txBody>
          <a:bodyPr wrap="square">
            <a:spAutoFit/>
          </a:bodyPr>
          <a:lstStyle/>
          <a:p>
            <a:pPr algn="ctr" defTabSz="1219170"/>
            <a:r>
              <a:rPr lang="zh-CN" altLang="en-US" sz="1867" b="1" kern="0" dirty="0">
                <a:solidFill>
                  <a:schemeClr val="accent2"/>
                </a:solidFill>
                <a:latin typeface="+mj-ea"/>
              </a:rPr>
              <a:t>多观察，勤监督</a:t>
            </a:r>
          </a:p>
        </p:txBody>
      </p:sp>
      <p:sp>
        <p:nvSpPr>
          <p:cNvPr id="37" name="TextBox 36"/>
          <p:cNvSpPr txBox="1"/>
          <p:nvPr/>
        </p:nvSpPr>
        <p:spPr>
          <a:xfrm>
            <a:off x="3436100" y="4085821"/>
            <a:ext cx="2612232" cy="1137106"/>
          </a:xfrm>
          <a:prstGeom prst="rect">
            <a:avLst/>
          </a:prstGeom>
          <a:noFill/>
        </p:spPr>
        <p:txBody>
          <a:bodyPr wrap="square" rtlCol="0">
            <a:spAutoFit/>
          </a:bodyPr>
          <a:lstStyle/>
          <a:p>
            <a:pPr defTabSz="1219170">
              <a:lnSpc>
                <a:spcPct val="130000"/>
              </a:lnSpc>
            </a:pPr>
            <a:r>
              <a:rPr lang="zh-CN" altLang="en-US" kern="0" dirty="0">
                <a:solidFill>
                  <a:schemeClr val="accent2">
                    <a:lumMod val="50000"/>
                  </a:schemeClr>
                </a:solidFill>
              </a:rPr>
              <a:t>观察家人出门时间，勤劝说、勤监督其戴口罩、洗手，做好卫生防护。</a:t>
            </a:r>
          </a:p>
        </p:txBody>
      </p:sp>
      <p:sp>
        <p:nvSpPr>
          <p:cNvPr id="41" name="矩形 40"/>
          <p:cNvSpPr/>
          <p:nvPr/>
        </p:nvSpPr>
        <p:spPr>
          <a:xfrm>
            <a:off x="6032109" y="3669027"/>
            <a:ext cx="2612232" cy="379656"/>
          </a:xfrm>
          <a:prstGeom prst="rect">
            <a:avLst/>
          </a:prstGeom>
        </p:spPr>
        <p:txBody>
          <a:bodyPr wrap="square">
            <a:spAutoFit/>
          </a:bodyPr>
          <a:lstStyle/>
          <a:p>
            <a:pPr algn="ctr" defTabSz="1219170"/>
            <a:r>
              <a:rPr lang="zh-CN" altLang="en-US" sz="1867" b="1" kern="0" dirty="0">
                <a:solidFill>
                  <a:schemeClr val="accent2">
                    <a:lumMod val="60000"/>
                    <a:lumOff val="40000"/>
                  </a:schemeClr>
                </a:solidFill>
                <a:latin typeface="+mj-ea"/>
              </a:rPr>
              <a:t>立权威，增信服</a:t>
            </a:r>
          </a:p>
        </p:txBody>
      </p:sp>
      <p:sp>
        <p:nvSpPr>
          <p:cNvPr id="43" name="TextBox 42"/>
          <p:cNvSpPr txBox="1"/>
          <p:nvPr/>
        </p:nvSpPr>
        <p:spPr>
          <a:xfrm>
            <a:off x="6032108" y="4085821"/>
            <a:ext cx="2612232" cy="1857303"/>
          </a:xfrm>
          <a:prstGeom prst="rect">
            <a:avLst/>
          </a:prstGeom>
          <a:noFill/>
        </p:spPr>
        <p:txBody>
          <a:bodyPr wrap="square" rtlCol="0">
            <a:spAutoFit/>
          </a:bodyPr>
          <a:lstStyle/>
          <a:p>
            <a:pPr defTabSz="1219170">
              <a:lnSpc>
                <a:spcPct val="130000"/>
              </a:lnSpc>
            </a:pPr>
            <a:r>
              <a:rPr lang="zh-CN" altLang="en-US" dirty="0">
                <a:solidFill>
                  <a:schemeClr val="accent2">
                    <a:lumMod val="50000"/>
                  </a:schemeClr>
                </a:solidFill>
              </a:rPr>
              <a:t>可以通过权威平台，尤其是知名人士发布的信息来增强信服力，以此教授家人正确的防控措施。</a:t>
            </a:r>
            <a:endParaRPr lang="zh-CN" altLang="en-US" sz="1400" b="1" kern="0" dirty="0">
              <a:solidFill>
                <a:schemeClr val="accent2">
                  <a:lumMod val="50000"/>
                </a:schemeClr>
              </a:solidFill>
            </a:endParaRPr>
          </a:p>
        </p:txBody>
      </p:sp>
      <p:sp>
        <p:nvSpPr>
          <p:cNvPr id="46" name="矩形 45"/>
          <p:cNvSpPr/>
          <p:nvPr/>
        </p:nvSpPr>
        <p:spPr>
          <a:xfrm>
            <a:off x="8628117" y="3669027"/>
            <a:ext cx="2612232" cy="379656"/>
          </a:xfrm>
          <a:prstGeom prst="rect">
            <a:avLst/>
          </a:prstGeom>
        </p:spPr>
        <p:txBody>
          <a:bodyPr wrap="square">
            <a:spAutoFit/>
          </a:bodyPr>
          <a:lstStyle/>
          <a:p>
            <a:pPr algn="ctr" defTabSz="1219170"/>
            <a:r>
              <a:rPr lang="zh-CN" altLang="en-US" sz="1867" b="1" kern="0" dirty="0">
                <a:solidFill>
                  <a:schemeClr val="accent2"/>
                </a:solidFill>
                <a:latin typeface="+mj-ea"/>
              </a:rPr>
              <a:t>找援助，固成果</a:t>
            </a:r>
          </a:p>
        </p:txBody>
      </p:sp>
      <p:sp>
        <p:nvSpPr>
          <p:cNvPr id="47" name="TextBox 46"/>
          <p:cNvSpPr txBox="1"/>
          <p:nvPr/>
        </p:nvSpPr>
        <p:spPr>
          <a:xfrm>
            <a:off x="8755898" y="4085821"/>
            <a:ext cx="2596010" cy="2217402"/>
          </a:xfrm>
          <a:prstGeom prst="rect">
            <a:avLst/>
          </a:prstGeom>
          <a:noFill/>
        </p:spPr>
        <p:txBody>
          <a:bodyPr wrap="square" rtlCol="0">
            <a:spAutoFit/>
          </a:bodyPr>
          <a:lstStyle/>
          <a:p>
            <a:pPr defTabSz="1219170">
              <a:lnSpc>
                <a:spcPct val="130000"/>
              </a:lnSpc>
            </a:pPr>
            <a:r>
              <a:rPr lang="zh-CN" altLang="en-US" kern="0" dirty="0">
                <a:solidFill>
                  <a:schemeClr val="accent2">
                    <a:lumMod val="50000"/>
                  </a:schemeClr>
                </a:solidFill>
              </a:rPr>
              <a:t>关注家人转发的内容，及时纠偏。在其接受了科学观念后，教他们转发给他们的小伙伴儿们，扩大科学影响力，拒绝谣言。</a:t>
            </a:r>
          </a:p>
        </p:txBody>
      </p:sp>
      <p:sp>
        <p:nvSpPr>
          <p:cNvPr id="29" name="文本占位符 7"/>
          <p:cNvSpPr>
            <a:spLocks noGrp="1"/>
          </p:cNvSpPr>
          <p:nvPr>
            <p:ph type="body" sz="quarter" idx="15"/>
          </p:nvPr>
        </p:nvSpPr>
        <p:spPr>
          <a:xfrm>
            <a:off x="652951" y="130122"/>
            <a:ext cx="7928834" cy="584775"/>
          </a:xfrm>
        </p:spPr>
        <p:txBody>
          <a:bodyPr/>
          <a:lstStyle/>
          <a:p>
            <a:r>
              <a:rPr lang="zh-CN" altLang="en-US" dirty="0"/>
              <a:t>假如家人尤其是家里老人不戴口罩，怎么办？</a:t>
            </a:r>
            <a:endParaRPr lang="en-US" altLang="zh-CN" dirty="0"/>
          </a:p>
        </p:txBody>
      </p:sp>
      <p:grpSp>
        <p:nvGrpSpPr>
          <p:cNvPr id="31" name="组合 50"/>
          <p:cNvGrpSpPr/>
          <p:nvPr/>
        </p:nvGrpSpPr>
        <p:grpSpPr>
          <a:xfrm>
            <a:off x="1619313" y="2133600"/>
            <a:ext cx="1053790" cy="1108726"/>
            <a:chOff x="6523038" y="1993900"/>
            <a:chExt cx="1339850" cy="1409700"/>
          </a:xfrm>
          <a:solidFill>
            <a:schemeClr val="bg1"/>
          </a:solidFill>
          <a:effectLst>
            <a:outerShdw blurRad="50800" dist="38100" dir="2700000" algn="tl" rotWithShape="0">
              <a:prstClr val="black">
                <a:alpha val="40000"/>
              </a:prstClr>
            </a:outerShdw>
          </a:effectLst>
        </p:grpSpPr>
        <p:sp>
          <p:nvSpPr>
            <p:cNvPr id="33"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50"/>
          <p:cNvGrpSpPr/>
          <p:nvPr/>
        </p:nvGrpSpPr>
        <p:grpSpPr>
          <a:xfrm>
            <a:off x="4217827" y="2133600"/>
            <a:ext cx="1053790" cy="1108726"/>
            <a:chOff x="6523038" y="1993900"/>
            <a:chExt cx="1339850" cy="1409700"/>
          </a:xfrm>
          <a:solidFill>
            <a:schemeClr val="bg1"/>
          </a:solidFill>
          <a:effectLst>
            <a:outerShdw blurRad="50800" dist="38100" dir="2700000" algn="tl" rotWithShape="0">
              <a:prstClr val="black">
                <a:alpha val="40000"/>
              </a:prstClr>
            </a:outerShdw>
          </a:effectLst>
        </p:grpSpPr>
        <p:sp>
          <p:nvSpPr>
            <p:cNvPr id="40"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50"/>
          <p:cNvGrpSpPr/>
          <p:nvPr/>
        </p:nvGrpSpPr>
        <p:grpSpPr>
          <a:xfrm>
            <a:off x="6811329" y="2112072"/>
            <a:ext cx="1053790" cy="1108726"/>
            <a:chOff x="6523038" y="1993900"/>
            <a:chExt cx="1339850" cy="1409700"/>
          </a:xfrm>
          <a:solidFill>
            <a:schemeClr val="bg1"/>
          </a:solidFill>
          <a:effectLst>
            <a:outerShdw blurRad="50800" dist="38100" dir="2700000" algn="tl" rotWithShape="0">
              <a:prstClr val="black">
                <a:alpha val="40000"/>
              </a:prstClr>
            </a:outerShdw>
          </a:effectLst>
        </p:grpSpPr>
        <p:sp>
          <p:nvSpPr>
            <p:cNvPr id="49"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59" name="组合 50"/>
          <p:cNvGrpSpPr/>
          <p:nvPr/>
        </p:nvGrpSpPr>
        <p:grpSpPr>
          <a:xfrm>
            <a:off x="9522316" y="2133600"/>
            <a:ext cx="1053790" cy="1108726"/>
            <a:chOff x="6523038" y="1993900"/>
            <a:chExt cx="1339850" cy="1409700"/>
          </a:xfrm>
          <a:solidFill>
            <a:schemeClr val="bg1"/>
          </a:solidFill>
          <a:effectLst>
            <a:outerShdw blurRad="50800" dist="38100" dir="2700000" algn="tl" rotWithShape="0">
              <a:prstClr val="black">
                <a:alpha val="40000"/>
              </a:prstClr>
            </a:outerShdw>
          </a:effectLst>
        </p:grpSpPr>
        <p:sp>
          <p:nvSpPr>
            <p:cNvPr id="60"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3" name="文本框 52">
            <a:extLst>
              <a:ext uri="{FF2B5EF4-FFF2-40B4-BE49-F238E27FC236}">
                <a16:creationId xmlns:a16="http://schemas.microsoft.com/office/drawing/2014/main" id="{BB76B8C8-77B8-4478-AF06-BAED401A6E16}"/>
              </a:ext>
            </a:extLst>
          </p:cNvPr>
          <p:cNvSpPr txBox="1"/>
          <p:nvPr/>
        </p:nvSpPr>
        <p:spPr>
          <a:xfrm>
            <a:off x="840094" y="6357028"/>
            <a:ext cx="3480386"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参考资料来源：清华大学心理学系微信公众号</a:t>
            </a:r>
          </a:p>
        </p:txBody>
      </p:sp>
    </p:spTree>
    <p:extLst>
      <p:ext uri="{BB962C8B-B14F-4D97-AF65-F5344CB8AC3E}">
        <p14:creationId xmlns:p14="http://schemas.microsoft.com/office/powerpoint/2010/main" val="363015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文本占位符 9"/>
          <p:cNvSpPr>
            <a:spLocks noGrp="1"/>
          </p:cNvSpPr>
          <p:nvPr>
            <p:ph type="body" sz="quarter" idx="11"/>
          </p:nvPr>
        </p:nvSpPr>
        <p:spPr/>
        <p:txBody>
          <a:bodyPr/>
          <a:lstStyle/>
          <a:p>
            <a:r>
              <a:rPr lang="en-US" altLang="zh-CN" kern="0" dirty="0"/>
              <a:t>PART FOUR</a:t>
            </a:r>
            <a:endParaRPr lang="zh-CN" altLang="en-US" kern="0" dirty="0"/>
          </a:p>
        </p:txBody>
      </p:sp>
      <p:sp>
        <p:nvSpPr>
          <p:cNvPr id="7" name="文本占位符 6"/>
          <p:cNvSpPr>
            <a:spLocks noGrp="1"/>
          </p:cNvSpPr>
          <p:nvPr>
            <p:ph type="body" sz="quarter" idx="12"/>
          </p:nvPr>
        </p:nvSpPr>
        <p:spPr/>
        <p:txBody>
          <a:bodyPr/>
          <a:lstStyle/>
          <a:p>
            <a:r>
              <a:rPr lang="en-US" altLang="zh-CN" dirty="0"/>
              <a:t>4</a:t>
            </a:r>
            <a:endParaRPr lang="zh-CN" altLang="en-US" dirty="0"/>
          </a:p>
        </p:txBody>
      </p:sp>
      <p:sp>
        <p:nvSpPr>
          <p:cNvPr id="12" name="文本占位符 11"/>
          <p:cNvSpPr>
            <a:spLocks noGrp="1"/>
          </p:cNvSpPr>
          <p:nvPr>
            <p:ph type="body" sz="quarter" idx="13"/>
          </p:nvPr>
        </p:nvSpPr>
        <p:spPr/>
        <p:txBody>
          <a:bodyPr/>
          <a:lstStyle/>
          <a:p>
            <a:r>
              <a:rPr lang="zh-CN" altLang="en-US" dirty="0"/>
              <a:t>网络资源库</a:t>
            </a:r>
          </a:p>
        </p:txBody>
      </p:sp>
      <p:sp>
        <p:nvSpPr>
          <p:cNvPr id="13" name="文本占位符 12"/>
          <p:cNvSpPr>
            <a:spLocks noGrp="1"/>
          </p:cNvSpPr>
          <p:nvPr>
            <p:ph type="body" sz="quarter" idx="15"/>
          </p:nvPr>
        </p:nvSpPr>
        <p:spPr>
          <a:xfrm>
            <a:off x="5194570" y="3636243"/>
            <a:ext cx="6569245" cy="461665"/>
          </a:xfrm>
        </p:spPr>
        <p:txBody>
          <a:bodyPr/>
          <a:lstStyle/>
          <a:p>
            <a:r>
              <a:rPr lang="zh-CN" altLang="en-US" sz="2400" dirty="0"/>
              <a:t>勿负韶华 </a:t>
            </a:r>
            <a:r>
              <a:rPr lang="en-US" altLang="zh-CN" sz="2400" dirty="0"/>
              <a:t>| </a:t>
            </a:r>
            <a:r>
              <a:rPr lang="zh-CN" altLang="en-US" sz="2400" dirty="0"/>
              <a:t>促进成长 </a:t>
            </a:r>
            <a:r>
              <a:rPr lang="en-US" altLang="zh-CN" sz="2400" dirty="0"/>
              <a:t>| </a:t>
            </a:r>
            <a:r>
              <a:rPr lang="zh-CN" altLang="en-US" sz="2400" dirty="0"/>
              <a:t>多做正事 </a:t>
            </a:r>
            <a:r>
              <a:rPr lang="en-US" altLang="zh-CN" sz="2400" dirty="0"/>
              <a:t>|</a:t>
            </a:r>
            <a:r>
              <a:rPr lang="zh-CN" altLang="en-US" sz="2400" dirty="0"/>
              <a:t> 多长才干</a:t>
            </a:r>
          </a:p>
        </p:txBody>
      </p:sp>
      <p:sp>
        <p:nvSpPr>
          <p:cNvPr id="6" name="矩形 5" descr="Wind Chime">
            <a:extLst>
              <a:ext uri="{FF2B5EF4-FFF2-40B4-BE49-F238E27FC236}">
                <a16:creationId xmlns:a16="http://schemas.microsoft.com/office/drawing/2014/main" id="{632A0596-A465-40DE-8850-80BAB1073563}"/>
              </a:ext>
            </a:extLst>
          </p:cNvPr>
          <p:cNvSpPr/>
          <p:nvPr/>
        </p:nvSpPr>
        <p:spPr>
          <a:xfrm>
            <a:off x="7464921" y="1950704"/>
            <a:ext cx="716558" cy="71655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5347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五边形 27"/>
          <p:cNvSpPr/>
          <p:nvPr/>
        </p:nvSpPr>
        <p:spPr>
          <a:xfrm>
            <a:off x="815417" y="1508787"/>
            <a:ext cx="10525631" cy="42004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zh-CN" sz="2133" kern="0">
                <a:solidFill>
                  <a:schemeClr val="bg1"/>
                </a:solidFill>
                <a:latin typeface="+mj-lt"/>
              </a:rPr>
              <a:t>01</a:t>
            </a:r>
            <a:endParaRPr lang="zh-CN" altLang="en-US" sz="2133" kern="0">
              <a:solidFill>
                <a:schemeClr val="bg1"/>
              </a:solidFill>
              <a:latin typeface="+mj-lt"/>
            </a:endParaRPr>
          </a:p>
        </p:txBody>
      </p:sp>
      <p:sp>
        <p:nvSpPr>
          <p:cNvPr id="29" name="五边形 28"/>
          <p:cNvSpPr/>
          <p:nvPr/>
        </p:nvSpPr>
        <p:spPr>
          <a:xfrm>
            <a:off x="3446823" y="1927802"/>
            <a:ext cx="7894224" cy="420047"/>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zh-CN" sz="2133" kern="0">
                <a:solidFill>
                  <a:schemeClr val="bg1"/>
                </a:solidFill>
                <a:latin typeface="+mj-lt"/>
              </a:rPr>
              <a:t>02</a:t>
            </a:r>
            <a:endParaRPr lang="zh-CN" altLang="en-US" sz="2133" kern="0">
              <a:solidFill>
                <a:schemeClr val="bg1"/>
              </a:solidFill>
              <a:latin typeface="+mj-lt"/>
            </a:endParaRPr>
          </a:p>
        </p:txBody>
      </p:sp>
      <p:sp>
        <p:nvSpPr>
          <p:cNvPr id="31" name="五边形 30"/>
          <p:cNvSpPr/>
          <p:nvPr/>
        </p:nvSpPr>
        <p:spPr>
          <a:xfrm>
            <a:off x="6078230" y="2347849"/>
            <a:ext cx="5262815" cy="420047"/>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altLang="zh-CN" sz="2133" kern="0">
                <a:solidFill>
                  <a:schemeClr val="bg1"/>
                </a:solidFill>
                <a:latin typeface="+mj-lt"/>
              </a:rPr>
              <a:t>03</a:t>
            </a:r>
            <a:endParaRPr lang="zh-CN" altLang="en-US" sz="2133" kern="0">
              <a:solidFill>
                <a:schemeClr val="bg1"/>
              </a:solidFill>
              <a:latin typeface="+mj-lt"/>
            </a:endParaRPr>
          </a:p>
        </p:txBody>
      </p:sp>
      <p:sp>
        <p:nvSpPr>
          <p:cNvPr id="34" name="矩形 33"/>
          <p:cNvSpPr/>
          <p:nvPr/>
        </p:nvSpPr>
        <p:spPr>
          <a:xfrm>
            <a:off x="755408" y="2703694"/>
            <a:ext cx="2520277" cy="2807435"/>
          </a:xfrm>
          <a:prstGeom prst="rect">
            <a:avLst/>
          </a:prstGeom>
        </p:spPr>
        <p:txBody>
          <a:bodyPr wrap="square">
            <a:spAutoFit/>
          </a:bodyPr>
          <a:lstStyle/>
          <a:p>
            <a:pPr marL="342900" lvl="0" indent="-342900">
              <a:lnSpc>
                <a:spcPct val="150000"/>
              </a:lnSpc>
              <a:buFont typeface="Wingdings" panose="05000000000000000000" pitchFamily="2" charset="2"/>
              <a:buChar char="l"/>
            </a:pPr>
            <a:r>
              <a:rPr lang="zh-CN" altLang="en-US" sz="2000" dirty="0"/>
              <a:t>新华社</a:t>
            </a:r>
          </a:p>
          <a:p>
            <a:pPr marL="342900" lvl="0" indent="-342900">
              <a:lnSpc>
                <a:spcPct val="150000"/>
              </a:lnSpc>
              <a:buFont typeface="Wingdings" panose="05000000000000000000" pitchFamily="2" charset="2"/>
              <a:buChar char="l"/>
            </a:pPr>
            <a:r>
              <a:rPr lang="zh-CN" altLang="en-US" sz="2000" dirty="0"/>
              <a:t>人民日报</a:t>
            </a:r>
          </a:p>
          <a:p>
            <a:pPr marL="342900" lvl="0" indent="-342900">
              <a:lnSpc>
                <a:spcPct val="150000"/>
              </a:lnSpc>
              <a:buFont typeface="Wingdings" panose="05000000000000000000" pitchFamily="2" charset="2"/>
              <a:buChar char="l"/>
            </a:pPr>
            <a:r>
              <a:rPr lang="zh-CN" altLang="en-US" sz="2000" dirty="0"/>
              <a:t>中国政府网</a:t>
            </a:r>
          </a:p>
          <a:p>
            <a:pPr marL="342900" lvl="0" indent="-342900">
              <a:lnSpc>
                <a:spcPct val="150000"/>
              </a:lnSpc>
              <a:buFont typeface="Wingdings" panose="05000000000000000000" pitchFamily="2" charset="2"/>
              <a:buChar char="l"/>
            </a:pPr>
            <a:r>
              <a:rPr lang="zh-CN" altLang="en-US" sz="2000" dirty="0"/>
              <a:t>微言教育</a:t>
            </a:r>
          </a:p>
          <a:p>
            <a:pPr marL="342900" lvl="0" indent="-342900">
              <a:lnSpc>
                <a:spcPct val="150000"/>
              </a:lnSpc>
              <a:buFont typeface="Wingdings" panose="05000000000000000000" pitchFamily="2" charset="2"/>
              <a:buChar char="l"/>
            </a:pPr>
            <a:r>
              <a:rPr lang="zh-CN" altLang="en-US" sz="2000" dirty="0"/>
              <a:t>共青团中央</a:t>
            </a:r>
          </a:p>
          <a:p>
            <a:pPr marL="342900" lvl="0" indent="-342900">
              <a:lnSpc>
                <a:spcPct val="150000"/>
              </a:lnSpc>
              <a:buFont typeface="Wingdings" panose="05000000000000000000" pitchFamily="2" charset="2"/>
              <a:buChar char="l"/>
            </a:pPr>
            <a:r>
              <a:rPr lang="zh-CN" altLang="en-US" sz="2000" dirty="0"/>
              <a:t>黑龙江省教育厅</a:t>
            </a:r>
            <a:endParaRPr lang="en-US" altLang="zh-CN" sz="2000" dirty="0"/>
          </a:p>
        </p:txBody>
      </p:sp>
      <p:sp>
        <p:nvSpPr>
          <p:cNvPr id="36" name="矩形 35"/>
          <p:cNvSpPr/>
          <p:nvPr/>
        </p:nvSpPr>
        <p:spPr>
          <a:xfrm>
            <a:off x="755407" y="2178538"/>
            <a:ext cx="2520277" cy="400110"/>
          </a:xfrm>
          <a:prstGeom prst="rect">
            <a:avLst/>
          </a:prstGeom>
        </p:spPr>
        <p:txBody>
          <a:bodyPr wrap="square">
            <a:spAutoFit/>
          </a:bodyPr>
          <a:lstStyle/>
          <a:p>
            <a:pPr lvl="0"/>
            <a:r>
              <a:rPr lang="zh-CN" altLang="en-US" sz="2000" b="1" dirty="0">
                <a:solidFill>
                  <a:srgbClr val="C00000"/>
                </a:solidFill>
              </a:rPr>
              <a:t>新闻时事类</a:t>
            </a:r>
          </a:p>
        </p:txBody>
      </p:sp>
      <p:sp>
        <p:nvSpPr>
          <p:cNvPr id="38" name="矩形 37"/>
          <p:cNvSpPr/>
          <p:nvPr/>
        </p:nvSpPr>
        <p:spPr>
          <a:xfrm>
            <a:off x="6096003" y="3380803"/>
            <a:ext cx="2520277" cy="2807435"/>
          </a:xfrm>
          <a:prstGeom prst="rect">
            <a:avLst/>
          </a:prstGeom>
        </p:spPr>
        <p:txBody>
          <a:bodyPr wrap="square">
            <a:spAutoFit/>
          </a:bodyPr>
          <a:lstStyle/>
          <a:p>
            <a:pPr marL="342900" lvl="0" indent="-342900">
              <a:lnSpc>
                <a:spcPct val="150000"/>
              </a:lnSpc>
              <a:buFont typeface="Wingdings" panose="05000000000000000000" pitchFamily="2" charset="2"/>
              <a:buChar char="l"/>
            </a:pPr>
            <a:r>
              <a:rPr lang="zh-CN" altLang="en-US" sz="2000" dirty="0"/>
              <a:t>学习强国</a:t>
            </a:r>
          </a:p>
          <a:p>
            <a:pPr marL="342900" lvl="0" indent="-342900">
              <a:lnSpc>
                <a:spcPct val="150000"/>
              </a:lnSpc>
              <a:buFont typeface="Wingdings" panose="05000000000000000000" pitchFamily="2" charset="2"/>
              <a:buChar char="l"/>
            </a:pPr>
            <a:r>
              <a:rPr lang="zh-CN" altLang="en-US" sz="2000" dirty="0"/>
              <a:t>超星学习通</a:t>
            </a:r>
          </a:p>
          <a:p>
            <a:pPr marL="342900" lvl="0" indent="-342900">
              <a:lnSpc>
                <a:spcPct val="150000"/>
              </a:lnSpc>
              <a:buFont typeface="Wingdings" panose="05000000000000000000" pitchFamily="2" charset="2"/>
              <a:buChar char="l"/>
            </a:pPr>
            <a:r>
              <a:rPr lang="zh-CN" altLang="en-US" sz="2000" dirty="0"/>
              <a:t>学堂在线</a:t>
            </a:r>
          </a:p>
          <a:p>
            <a:pPr marL="342900" lvl="0" indent="-342900">
              <a:lnSpc>
                <a:spcPct val="150000"/>
              </a:lnSpc>
              <a:buFont typeface="Wingdings" panose="05000000000000000000" pitchFamily="2" charset="2"/>
              <a:buChar char="l"/>
            </a:pPr>
            <a:r>
              <a:rPr lang="zh-CN" altLang="en-US" sz="2000" dirty="0"/>
              <a:t>智慧树</a:t>
            </a:r>
          </a:p>
          <a:p>
            <a:pPr marL="342900" lvl="0" indent="-342900">
              <a:lnSpc>
                <a:spcPct val="150000"/>
              </a:lnSpc>
              <a:buFont typeface="Wingdings" panose="05000000000000000000" pitchFamily="2" charset="2"/>
              <a:buChar char="l"/>
            </a:pPr>
            <a:r>
              <a:rPr lang="zh-CN" altLang="en-US" sz="2000" dirty="0"/>
              <a:t>哈尔滨铁道职业技术学院</a:t>
            </a:r>
          </a:p>
        </p:txBody>
      </p:sp>
      <p:sp>
        <p:nvSpPr>
          <p:cNvPr id="39" name="矩形 38"/>
          <p:cNvSpPr/>
          <p:nvPr/>
        </p:nvSpPr>
        <p:spPr>
          <a:xfrm>
            <a:off x="6096002" y="2948947"/>
            <a:ext cx="2520277" cy="379656"/>
          </a:xfrm>
          <a:prstGeom prst="rect">
            <a:avLst/>
          </a:prstGeom>
        </p:spPr>
        <p:txBody>
          <a:bodyPr wrap="square">
            <a:spAutoFit/>
          </a:bodyPr>
          <a:lstStyle/>
          <a:p>
            <a:pPr defTabSz="1219170"/>
            <a:r>
              <a:rPr lang="zh-CN" altLang="en-US" sz="1867" b="1" kern="0" dirty="0">
                <a:solidFill>
                  <a:schemeClr val="accent1">
                    <a:lumMod val="75000"/>
                  </a:schemeClr>
                </a:solidFill>
              </a:rPr>
              <a:t>教育教学类</a:t>
            </a:r>
          </a:p>
        </p:txBody>
      </p:sp>
      <p:sp>
        <p:nvSpPr>
          <p:cNvPr id="40" name="矩形 39"/>
          <p:cNvSpPr/>
          <p:nvPr/>
        </p:nvSpPr>
        <p:spPr>
          <a:xfrm>
            <a:off x="3395703" y="3042248"/>
            <a:ext cx="2520277" cy="2807435"/>
          </a:xfrm>
          <a:prstGeom prst="rect">
            <a:avLst/>
          </a:prstGeom>
        </p:spPr>
        <p:txBody>
          <a:bodyPr wrap="square">
            <a:spAutoFit/>
          </a:bodyPr>
          <a:lstStyle/>
          <a:p>
            <a:pPr marL="285750" lvl="0" indent="-285750">
              <a:lnSpc>
                <a:spcPct val="150000"/>
              </a:lnSpc>
              <a:buFont typeface="Wingdings" panose="05000000000000000000" pitchFamily="2" charset="2"/>
              <a:buChar char="l"/>
            </a:pPr>
            <a:r>
              <a:rPr lang="en-US" altLang="zh-CN" sz="2000" dirty="0"/>
              <a:t>CPPA</a:t>
            </a:r>
            <a:r>
              <a:rPr lang="zh-CN" altLang="en-US" sz="2000" dirty="0"/>
              <a:t>幸福中国</a:t>
            </a:r>
          </a:p>
          <a:p>
            <a:pPr marL="285750" lvl="0" indent="-285750">
              <a:lnSpc>
                <a:spcPct val="150000"/>
              </a:lnSpc>
              <a:buFont typeface="Wingdings" panose="05000000000000000000" pitchFamily="2" charset="2"/>
              <a:buChar char="l"/>
            </a:pPr>
            <a:r>
              <a:rPr lang="zh-CN" altLang="en-US" sz="2000" dirty="0"/>
              <a:t>幸福公益</a:t>
            </a:r>
          </a:p>
          <a:p>
            <a:pPr marL="285750" lvl="0" indent="-285750">
              <a:lnSpc>
                <a:spcPct val="150000"/>
              </a:lnSpc>
              <a:buFont typeface="Wingdings" panose="05000000000000000000" pitchFamily="2" charset="2"/>
              <a:buChar char="l"/>
            </a:pPr>
            <a:r>
              <a:rPr lang="zh-CN" altLang="en-US" sz="2000" dirty="0"/>
              <a:t>清华大学积极心理学中心</a:t>
            </a:r>
          </a:p>
          <a:p>
            <a:pPr marL="285750" lvl="0" indent="-285750">
              <a:lnSpc>
                <a:spcPct val="150000"/>
              </a:lnSpc>
              <a:buFont typeface="Wingdings" panose="05000000000000000000" pitchFamily="2" charset="2"/>
              <a:buChar char="l"/>
            </a:pPr>
            <a:r>
              <a:rPr lang="zh-CN" altLang="en-US" sz="2000" dirty="0"/>
              <a:t>东南大学应用心理研究所</a:t>
            </a:r>
          </a:p>
        </p:txBody>
      </p:sp>
      <p:sp>
        <p:nvSpPr>
          <p:cNvPr id="42" name="矩形 41"/>
          <p:cNvSpPr/>
          <p:nvPr/>
        </p:nvSpPr>
        <p:spPr>
          <a:xfrm>
            <a:off x="3395702" y="2598585"/>
            <a:ext cx="2520277" cy="379656"/>
          </a:xfrm>
          <a:prstGeom prst="rect">
            <a:avLst/>
          </a:prstGeom>
        </p:spPr>
        <p:txBody>
          <a:bodyPr wrap="square">
            <a:spAutoFit/>
          </a:bodyPr>
          <a:lstStyle/>
          <a:p>
            <a:pPr defTabSz="1219170"/>
            <a:r>
              <a:rPr lang="zh-CN" altLang="en-US" sz="1867" b="1" kern="0" dirty="0">
                <a:solidFill>
                  <a:schemeClr val="accent1">
                    <a:lumMod val="60000"/>
                    <a:lumOff val="40000"/>
                  </a:schemeClr>
                </a:solidFill>
              </a:rPr>
              <a:t>心理科普类</a:t>
            </a:r>
          </a:p>
        </p:txBody>
      </p:sp>
      <p:cxnSp>
        <p:nvCxnSpPr>
          <p:cNvPr id="48" name="直接连接符 47"/>
          <p:cNvCxnSpPr/>
          <p:nvPr/>
        </p:nvCxnSpPr>
        <p:spPr>
          <a:xfrm>
            <a:off x="3275687" y="3239040"/>
            <a:ext cx="0" cy="187014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975987" y="3729034"/>
            <a:ext cx="0" cy="13801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616280" y="4119466"/>
            <a:ext cx="0" cy="9897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文本占位符 7"/>
          <p:cNvSpPr>
            <a:spLocks noGrp="1"/>
          </p:cNvSpPr>
          <p:nvPr>
            <p:ph type="body" sz="quarter" idx="15"/>
          </p:nvPr>
        </p:nvSpPr>
        <p:spPr>
          <a:xfrm>
            <a:off x="695402" y="198581"/>
            <a:ext cx="7928834" cy="584775"/>
          </a:xfrm>
        </p:spPr>
        <p:txBody>
          <a:bodyPr/>
          <a:lstStyle/>
          <a:p>
            <a:r>
              <a:rPr lang="zh-CN" altLang="en-US" dirty="0"/>
              <a:t>推荐：权威信息获取平台</a:t>
            </a:r>
            <a:endParaRPr lang="en-US" altLang="zh-CN" dirty="0"/>
          </a:p>
        </p:txBody>
      </p:sp>
      <p:sp>
        <p:nvSpPr>
          <p:cNvPr id="6" name="文本框 5">
            <a:extLst>
              <a:ext uri="{FF2B5EF4-FFF2-40B4-BE49-F238E27FC236}">
                <a16:creationId xmlns:a16="http://schemas.microsoft.com/office/drawing/2014/main" id="{341CA3E8-B3CA-4B99-A273-928156D0F6DB}"/>
              </a:ext>
            </a:extLst>
          </p:cNvPr>
          <p:cNvSpPr txBox="1"/>
          <p:nvPr/>
        </p:nvSpPr>
        <p:spPr>
          <a:xfrm>
            <a:off x="9005823" y="3239040"/>
            <a:ext cx="2022092" cy="2653014"/>
          </a:xfrm>
          <a:prstGeom prst="rect">
            <a:avLst/>
          </a:prstGeom>
          <a:noFill/>
        </p:spPr>
        <p:txBody>
          <a:bodyPr vert="eaVert" wrap="square" rtlCol="0">
            <a:spAutoFit/>
          </a:bodyPr>
          <a:lstStyle/>
          <a:p>
            <a:pPr>
              <a:lnSpc>
                <a:spcPct val="130000"/>
              </a:lnSpc>
              <a:spcBef>
                <a:spcPts val="600"/>
              </a:spcBef>
            </a:pPr>
            <a:r>
              <a:rPr lang="zh-CN" altLang="en-US" sz="4400" kern="0" dirty="0">
                <a:solidFill>
                  <a:srgbClr val="C00000"/>
                </a:solidFill>
                <a:latin typeface="方正舒体" panose="02010601030101010101" pitchFamily="2" charset="-122"/>
                <a:ea typeface="方正舒体" panose="02010601030101010101" pitchFamily="2" charset="-122"/>
                <a:cs typeface="+mn-ea"/>
                <a:sym typeface="+mn-lt"/>
              </a:rPr>
              <a:t>天天向上</a:t>
            </a:r>
            <a:endParaRPr lang="en-US" altLang="zh-CN" sz="4400" kern="0" dirty="0">
              <a:solidFill>
                <a:srgbClr val="C00000"/>
              </a:solidFill>
              <a:latin typeface="方正舒体" panose="02010601030101010101" pitchFamily="2" charset="-122"/>
              <a:ea typeface="方正舒体" panose="02010601030101010101" pitchFamily="2" charset="-122"/>
              <a:cs typeface="+mn-ea"/>
              <a:sym typeface="+mn-lt"/>
            </a:endParaRPr>
          </a:p>
          <a:p>
            <a:pPr>
              <a:lnSpc>
                <a:spcPct val="130000"/>
              </a:lnSpc>
              <a:spcBef>
                <a:spcPts val="600"/>
              </a:spcBef>
            </a:pPr>
            <a:r>
              <a:rPr lang="zh-CN" altLang="en-US" sz="4400" kern="0" dirty="0">
                <a:solidFill>
                  <a:srgbClr val="C00000"/>
                </a:solidFill>
                <a:latin typeface="方正舒体" panose="02010601030101010101" pitchFamily="2" charset="-122"/>
                <a:ea typeface="方正舒体" panose="02010601030101010101" pitchFamily="2" charset="-122"/>
                <a:cs typeface="+mn-ea"/>
                <a:sym typeface="+mn-lt"/>
              </a:rPr>
              <a:t>好好学习</a:t>
            </a:r>
          </a:p>
        </p:txBody>
      </p:sp>
    </p:spTree>
    <p:extLst>
      <p:ext uri="{BB962C8B-B14F-4D97-AF65-F5344CB8AC3E}">
        <p14:creationId xmlns:p14="http://schemas.microsoft.com/office/powerpoint/2010/main" val="296087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0" y="1508787"/>
            <a:ext cx="62160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459013" y="2513899"/>
            <a:ext cx="475700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459013" y="5529233"/>
            <a:ext cx="1073298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459013" y="3519011"/>
            <a:ext cx="475700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475488" y="4524123"/>
            <a:ext cx="475700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624479" y="1397305"/>
            <a:ext cx="1251608" cy="125160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b="1" kern="0">
              <a:solidFill>
                <a:schemeClr val="accent1">
                  <a:lumMod val="75000"/>
                </a:schemeClr>
              </a:solidFill>
              <a:latin typeface="微软雅黑"/>
            </a:endParaRPr>
          </a:p>
        </p:txBody>
      </p:sp>
      <p:sp>
        <p:nvSpPr>
          <p:cNvPr id="26" name="矩形 25"/>
          <p:cNvSpPr/>
          <p:nvPr/>
        </p:nvSpPr>
        <p:spPr>
          <a:xfrm>
            <a:off x="5952767" y="1715333"/>
            <a:ext cx="595035" cy="584775"/>
          </a:xfrm>
          <a:prstGeom prst="rect">
            <a:avLst/>
          </a:prstGeom>
        </p:spPr>
        <p:txBody>
          <a:bodyPr wrap="none">
            <a:spAutoFit/>
          </a:bodyPr>
          <a:lstStyle/>
          <a:p>
            <a:pPr algn="ctr" defTabSz="1219170"/>
            <a:r>
              <a:rPr lang="zh-CN" altLang="en-US" sz="1600" b="1" kern="0" dirty="0">
                <a:solidFill>
                  <a:schemeClr val="accent1">
                    <a:lumMod val="75000"/>
                  </a:schemeClr>
                </a:solidFill>
                <a:latin typeface="微软雅黑"/>
              </a:rPr>
              <a:t>本校</a:t>
            </a:r>
            <a:endParaRPr lang="en-US" altLang="zh-CN" sz="1600" b="1" kern="0" dirty="0">
              <a:solidFill>
                <a:schemeClr val="accent1">
                  <a:lumMod val="75000"/>
                </a:schemeClr>
              </a:solidFill>
              <a:latin typeface="微软雅黑"/>
            </a:endParaRPr>
          </a:p>
          <a:p>
            <a:pPr algn="ctr" defTabSz="1219170"/>
            <a:r>
              <a:rPr lang="zh-CN" altLang="en-US" sz="1600" b="1" kern="0" dirty="0">
                <a:solidFill>
                  <a:schemeClr val="accent1">
                    <a:lumMod val="75000"/>
                  </a:schemeClr>
                </a:solidFill>
                <a:latin typeface="微软雅黑"/>
              </a:rPr>
              <a:t>热线</a:t>
            </a:r>
          </a:p>
        </p:txBody>
      </p:sp>
      <p:sp>
        <p:nvSpPr>
          <p:cNvPr id="27" name="椭圆 26"/>
          <p:cNvSpPr/>
          <p:nvPr/>
        </p:nvSpPr>
        <p:spPr>
          <a:xfrm>
            <a:off x="823945" y="2401905"/>
            <a:ext cx="1251608" cy="1251608"/>
          </a:xfrm>
          <a:prstGeom prst="ellipse">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b="1" kern="0">
              <a:solidFill>
                <a:srgbClr val="1A7BAE"/>
              </a:solidFill>
              <a:latin typeface="微软雅黑"/>
            </a:endParaRPr>
          </a:p>
        </p:txBody>
      </p:sp>
      <p:sp>
        <p:nvSpPr>
          <p:cNvPr id="30" name="矩形 29"/>
          <p:cNvSpPr/>
          <p:nvPr/>
        </p:nvSpPr>
        <p:spPr>
          <a:xfrm>
            <a:off x="947049" y="2719933"/>
            <a:ext cx="1005403" cy="584775"/>
          </a:xfrm>
          <a:prstGeom prst="rect">
            <a:avLst/>
          </a:prstGeom>
        </p:spPr>
        <p:txBody>
          <a:bodyPr wrap="none">
            <a:spAutoFit/>
          </a:bodyPr>
          <a:lstStyle/>
          <a:p>
            <a:pPr algn="ctr" defTabSz="1219170"/>
            <a:r>
              <a:rPr lang="zh-CN" altLang="en-US" sz="1600" b="1" kern="0" dirty="0">
                <a:solidFill>
                  <a:schemeClr val="accent1">
                    <a:lumMod val="40000"/>
                    <a:lumOff val="60000"/>
                  </a:schemeClr>
                </a:solidFill>
                <a:latin typeface="微软雅黑"/>
              </a:rPr>
              <a:t>本校</a:t>
            </a:r>
            <a:endParaRPr lang="en-US" altLang="zh-CN" sz="1600" b="1" kern="0" dirty="0">
              <a:solidFill>
                <a:schemeClr val="accent1">
                  <a:lumMod val="40000"/>
                  <a:lumOff val="60000"/>
                </a:schemeClr>
              </a:solidFill>
              <a:latin typeface="微软雅黑"/>
            </a:endParaRPr>
          </a:p>
          <a:p>
            <a:pPr algn="ctr" defTabSz="1219170"/>
            <a:r>
              <a:rPr lang="zh-CN" altLang="en-US" sz="1600" b="1" kern="0" dirty="0">
                <a:solidFill>
                  <a:schemeClr val="accent1">
                    <a:lumMod val="40000"/>
                    <a:lumOff val="60000"/>
                  </a:schemeClr>
                </a:solidFill>
                <a:latin typeface="微软雅黑"/>
              </a:rPr>
              <a:t>网络咨询</a:t>
            </a:r>
          </a:p>
        </p:txBody>
      </p:sp>
      <p:sp>
        <p:nvSpPr>
          <p:cNvPr id="32" name="椭圆 31"/>
          <p:cNvSpPr/>
          <p:nvPr/>
        </p:nvSpPr>
        <p:spPr>
          <a:xfrm>
            <a:off x="5624479" y="3429000"/>
            <a:ext cx="1251608" cy="1251608"/>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b="1" kern="0">
              <a:solidFill>
                <a:schemeClr val="accent1">
                  <a:lumMod val="75000"/>
                </a:schemeClr>
              </a:solidFill>
              <a:latin typeface="微软雅黑"/>
            </a:endParaRPr>
          </a:p>
        </p:txBody>
      </p:sp>
      <p:sp>
        <p:nvSpPr>
          <p:cNvPr id="35" name="矩形 34"/>
          <p:cNvSpPr/>
          <p:nvPr/>
        </p:nvSpPr>
        <p:spPr>
          <a:xfrm>
            <a:off x="5747581" y="3747027"/>
            <a:ext cx="1005403" cy="584775"/>
          </a:xfrm>
          <a:prstGeom prst="rect">
            <a:avLst/>
          </a:prstGeom>
        </p:spPr>
        <p:txBody>
          <a:bodyPr wrap="none">
            <a:spAutoFit/>
          </a:bodyPr>
          <a:lstStyle/>
          <a:p>
            <a:pPr algn="ctr" defTabSz="1219170"/>
            <a:r>
              <a:rPr lang="zh-CN" altLang="en-US" sz="1600" b="1" kern="0" dirty="0">
                <a:solidFill>
                  <a:schemeClr val="accent1">
                    <a:lumMod val="75000"/>
                  </a:schemeClr>
                </a:solidFill>
                <a:latin typeface="微软雅黑"/>
              </a:rPr>
              <a:t>省市</a:t>
            </a:r>
            <a:endParaRPr lang="en-US" altLang="zh-CN" sz="1600" b="1" kern="0" dirty="0">
              <a:solidFill>
                <a:schemeClr val="accent1">
                  <a:lumMod val="75000"/>
                </a:schemeClr>
              </a:solidFill>
              <a:latin typeface="微软雅黑"/>
            </a:endParaRPr>
          </a:p>
          <a:p>
            <a:pPr algn="ctr" defTabSz="1219170"/>
            <a:r>
              <a:rPr lang="zh-CN" altLang="en-US" sz="1600" b="1" kern="0" dirty="0">
                <a:solidFill>
                  <a:schemeClr val="accent1">
                    <a:lumMod val="75000"/>
                  </a:schemeClr>
                </a:solidFill>
                <a:latin typeface="微软雅黑"/>
              </a:rPr>
              <a:t>心理热线</a:t>
            </a:r>
          </a:p>
        </p:txBody>
      </p:sp>
      <p:sp>
        <p:nvSpPr>
          <p:cNvPr id="37" name="椭圆 36"/>
          <p:cNvSpPr/>
          <p:nvPr/>
        </p:nvSpPr>
        <p:spPr>
          <a:xfrm>
            <a:off x="823945" y="4433600"/>
            <a:ext cx="1251608" cy="1251608"/>
          </a:xfrm>
          <a:prstGeom prst="ellipse">
            <a:avLst/>
          </a:prstGeom>
          <a:solidFill>
            <a:schemeClr val="bg1"/>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1600" b="1" kern="0">
              <a:solidFill>
                <a:srgbClr val="1A7BAE"/>
              </a:solidFill>
              <a:latin typeface="微软雅黑"/>
            </a:endParaRPr>
          </a:p>
        </p:txBody>
      </p:sp>
      <p:sp>
        <p:nvSpPr>
          <p:cNvPr id="41" name="矩形 40"/>
          <p:cNvSpPr/>
          <p:nvPr/>
        </p:nvSpPr>
        <p:spPr>
          <a:xfrm>
            <a:off x="947049" y="4751627"/>
            <a:ext cx="1005403" cy="584775"/>
          </a:xfrm>
          <a:prstGeom prst="rect">
            <a:avLst/>
          </a:prstGeom>
        </p:spPr>
        <p:txBody>
          <a:bodyPr wrap="none">
            <a:spAutoFit/>
          </a:bodyPr>
          <a:lstStyle/>
          <a:p>
            <a:pPr algn="ctr" defTabSz="1219170"/>
            <a:r>
              <a:rPr lang="zh-CN" altLang="en-US" sz="1600" b="1" kern="0" dirty="0">
                <a:solidFill>
                  <a:schemeClr val="accent1">
                    <a:lumMod val="40000"/>
                    <a:lumOff val="60000"/>
                  </a:schemeClr>
                </a:solidFill>
                <a:latin typeface="微软雅黑"/>
              </a:rPr>
              <a:t>社会</a:t>
            </a:r>
            <a:endParaRPr lang="en-US" altLang="zh-CN" sz="1600" b="1" kern="0" dirty="0">
              <a:solidFill>
                <a:schemeClr val="accent1">
                  <a:lumMod val="40000"/>
                  <a:lumOff val="60000"/>
                </a:schemeClr>
              </a:solidFill>
              <a:latin typeface="微软雅黑"/>
            </a:endParaRPr>
          </a:p>
          <a:p>
            <a:pPr algn="ctr" defTabSz="1219170"/>
            <a:r>
              <a:rPr lang="zh-CN" altLang="en-US" sz="1600" b="1" kern="0" dirty="0">
                <a:solidFill>
                  <a:schemeClr val="accent1">
                    <a:lumMod val="40000"/>
                    <a:lumOff val="60000"/>
                  </a:schemeClr>
                </a:solidFill>
                <a:latin typeface="微软雅黑"/>
              </a:rPr>
              <a:t>心理热线</a:t>
            </a:r>
          </a:p>
        </p:txBody>
      </p:sp>
      <p:sp>
        <p:nvSpPr>
          <p:cNvPr id="43" name="矩形 42"/>
          <p:cNvSpPr/>
          <p:nvPr/>
        </p:nvSpPr>
        <p:spPr>
          <a:xfrm>
            <a:off x="2135560" y="2802290"/>
            <a:ext cx="2924024" cy="391133"/>
          </a:xfrm>
          <a:prstGeom prst="rect">
            <a:avLst/>
          </a:prstGeom>
        </p:spPr>
        <p:txBody>
          <a:bodyPr wrap="square">
            <a:spAutoFit/>
          </a:bodyPr>
          <a:lstStyle/>
          <a:p>
            <a:pPr defTabSz="1219170">
              <a:lnSpc>
                <a:spcPct val="150000"/>
              </a:lnSpc>
            </a:pPr>
            <a:r>
              <a:rPr lang="en-US" altLang="zh-CN" sz="1467" b="1" kern="0" dirty="0">
                <a:solidFill>
                  <a:schemeClr val="tx1">
                    <a:lumMod val="65000"/>
                    <a:lumOff val="35000"/>
                  </a:schemeClr>
                </a:solidFill>
                <a:latin typeface="+mn-ea"/>
              </a:rPr>
              <a:t>QQ</a:t>
            </a:r>
            <a:r>
              <a:rPr lang="zh-CN" altLang="en-US" sz="1467" b="1" kern="0" dirty="0">
                <a:solidFill>
                  <a:schemeClr val="tx1">
                    <a:lumMod val="65000"/>
                    <a:lumOff val="35000"/>
                  </a:schemeClr>
                </a:solidFill>
                <a:latin typeface="+mn-ea"/>
              </a:rPr>
              <a:t>邮箱：</a:t>
            </a:r>
            <a:r>
              <a:rPr lang="en-US" altLang="zh-CN" sz="1467" b="1" kern="0" dirty="0">
                <a:solidFill>
                  <a:schemeClr val="tx1">
                    <a:lumMod val="65000"/>
                    <a:lumOff val="35000"/>
                  </a:schemeClr>
                </a:solidFill>
                <a:latin typeface="+mn-ea"/>
              </a:rPr>
              <a:t>24402140@qq.com</a:t>
            </a:r>
            <a:endParaRPr lang="zh-CN" altLang="en-US" sz="1467" b="1" kern="0" dirty="0">
              <a:solidFill>
                <a:schemeClr val="tx1">
                  <a:lumMod val="65000"/>
                  <a:lumOff val="35000"/>
                </a:schemeClr>
              </a:solidFill>
              <a:latin typeface="+mn-ea"/>
            </a:endParaRPr>
          </a:p>
        </p:txBody>
      </p:sp>
      <p:sp>
        <p:nvSpPr>
          <p:cNvPr id="46" name="矩形 45"/>
          <p:cNvSpPr/>
          <p:nvPr/>
        </p:nvSpPr>
        <p:spPr>
          <a:xfrm>
            <a:off x="2135559" y="4659293"/>
            <a:ext cx="3612021" cy="787523"/>
          </a:xfrm>
          <a:prstGeom prst="rect">
            <a:avLst/>
          </a:prstGeom>
        </p:spPr>
        <p:txBody>
          <a:bodyPr wrap="square">
            <a:spAutoFit/>
          </a:bodyPr>
          <a:lstStyle/>
          <a:p>
            <a:pPr defTabSz="1219170">
              <a:lnSpc>
                <a:spcPct val="150000"/>
              </a:lnSpc>
            </a:pPr>
            <a:r>
              <a:rPr lang="zh-CN" altLang="en-US" sz="1600" b="1" kern="0" dirty="0">
                <a:solidFill>
                  <a:schemeClr val="tx1">
                    <a:lumMod val="65000"/>
                    <a:lumOff val="35000"/>
                  </a:schemeClr>
                </a:solidFill>
                <a:latin typeface="+mn-ea"/>
              </a:rPr>
              <a:t>清华大学心理学系</a:t>
            </a:r>
            <a:r>
              <a:rPr lang="en-US" altLang="zh-CN" sz="1600" b="1" kern="0" dirty="0">
                <a:solidFill>
                  <a:schemeClr val="tx1">
                    <a:lumMod val="65000"/>
                    <a:lumOff val="35000"/>
                  </a:schemeClr>
                </a:solidFill>
                <a:latin typeface="+mn-ea"/>
              </a:rPr>
              <a:t>24</a:t>
            </a:r>
            <a:r>
              <a:rPr lang="zh-CN" altLang="en-US" sz="1600" b="1" kern="0" dirty="0">
                <a:solidFill>
                  <a:schemeClr val="tx1">
                    <a:lumMod val="65000"/>
                    <a:lumOff val="35000"/>
                  </a:schemeClr>
                </a:solidFill>
                <a:latin typeface="+mn-ea"/>
              </a:rPr>
              <a:t>小时免费心理援助热线：</a:t>
            </a:r>
            <a:r>
              <a:rPr lang="en-US" altLang="zh-CN" sz="1600" b="1" kern="0" dirty="0">
                <a:solidFill>
                  <a:schemeClr val="tx1">
                    <a:lumMod val="65000"/>
                    <a:lumOff val="35000"/>
                  </a:schemeClr>
                </a:solidFill>
                <a:latin typeface="+mn-ea"/>
              </a:rPr>
              <a:t>4006806101</a:t>
            </a:r>
            <a:endParaRPr lang="zh-CN" altLang="en-US" sz="1600" b="1" kern="0" dirty="0">
              <a:solidFill>
                <a:schemeClr val="tx1">
                  <a:lumMod val="65000"/>
                  <a:lumOff val="35000"/>
                </a:schemeClr>
              </a:solidFill>
              <a:latin typeface="+mn-ea"/>
            </a:endParaRPr>
          </a:p>
        </p:txBody>
      </p:sp>
      <p:sp>
        <p:nvSpPr>
          <p:cNvPr id="47" name="矩形 46"/>
          <p:cNvSpPr/>
          <p:nvPr/>
        </p:nvSpPr>
        <p:spPr>
          <a:xfrm>
            <a:off x="1459013" y="3628728"/>
            <a:ext cx="4096927" cy="787523"/>
          </a:xfrm>
          <a:prstGeom prst="rect">
            <a:avLst/>
          </a:prstGeom>
        </p:spPr>
        <p:txBody>
          <a:bodyPr wrap="square">
            <a:spAutoFit/>
          </a:bodyPr>
          <a:lstStyle/>
          <a:p>
            <a:pPr algn="r" defTabSz="1219170">
              <a:lnSpc>
                <a:spcPct val="150000"/>
              </a:lnSpc>
            </a:pPr>
            <a:r>
              <a:rPr lang="zh-CN" altLang="en-US" sz="1600" b="1" kern="0" dirty="0">
                <a:solidFill>
                  <a:schemeClr val="tx1">
                    <a:lumMod val="65000"/>
                    <a:lumOff val="35000"/>
                  </a:schemeClr>
                </a:solidFill>
                <a:latin typeface="+mn-ea"/>
              </a:rPr>
              <a:t>黑龙江省</a:t>
            </a:r>
            <a:r>
              <a:rPr lang="en-US" altLang="zh-CN" sz="1600" b="1" kern="0" dirty="0">
                <a:solidFill>
                  <a:schemeClr val="tx1">
                    <a:lumMod val="65000"/>
                    <a:lumOff val="35000"/>
                  </a:schemeClr>
                </a:solidFill>
                <a:latin typeface="+mn-ea"/>
              </a:rPr>
              <a:t>24</a:t>
            </a:r>
            <a:r>
              <a:rPr lang="zh-CN" altLang="en-US" sz="1600" b="1" kern="0" dirty="0">
                <a:solidFill>
                  <a:schemeClr val="tx1">
                    <a:lumMod val="65000"/>
                    <a:lumOff val="35000"/>
                  </a:schemeClr>
                </a:solidFill>
                <a:latin typeface="+mn-ea"/>
              </a:rPr>
              <a:t>小时热线：</a:t>
            </a:r>
            <a:r>
              <a:rPr lang="en-US" altLang="zh-CN" sz="1600" b="1" kern="0" dirty="0">
                <a:solidFill>
                  <a:schemeClr val="tx1">
                    <a:lumMod val="65000"/>
                    <a:lumOff val="35000"/>
                  </a:schemeClr>
                </a:solidFill>
                <a:latin typeface="+mn-ea"/>
              </a:rPr>
              <a:t>0451-12320</a:t>
            </a:r>
          </a:p>
          <a:p>
            <a:pPr algn="r" defTabSz="1219170">
              <a:lnSpc>
                <a:spcPct val="150000"/>
              </a:lnSpc>
            </a:pPr>
            <a:r>
              <a:rPr lang="zh-CN" altLang="en-US" sz="1600" b="1" kern="0" dirty="0">
                <a:solidFill>
                  <a:schemeClr val="tx1">
                    <a:lumMod val="65000"/>
                    <a:lumOff val="35000"/>
                  </a:schemeClr>
                </a:solidFill>
                <a:latin typeface="+mn-ea"/>
              </a:rPr>
              <a:t>哈尔滨市</a:t>
            </a:r>
            <a:r>
              <a:rPr lang="en-US" altLang="zh-CN" sz="1600" b="1" kern="0" dirty="0">
                <a:solidFill>
                  <a:schemeClr val="tx1">
                    <a:lumMod val="65000"/>
                    <a:lumOff val="35000"/>
                  </a:schemeClr>
                </a:solidFill>
                <a:latin typeface="+mn-ea"/>
              </a:rPr>
              <a:t>24</a:t>
            </a:r>
            <a:r>
              <a:rPr lang="zh-CN" altLang="en-US" sz="1600" b="1" kern="0" dirty="0">
                <a:solidFill>
                  <a:schemeClr val="tx1">
                    <a:lumMod val="65000"/>
                    <a:lumOff val="35000"/>
                  </a:schemeClr>
                </a:solidFill>
                <a:latin typeface="+mn-ea"/>
              </a:rPr>
              <a:t>小时热线：</a:t>
            </a:r>
            <a:r>
              <a:rPr lang="en-US" altLang="zh-CN" sz="1600" b="1" kern="0" dirty="0">
                <a:solidFill>
                  <a:schemeClr val="tx1">
                    <a:lumMod val="65000"/>
                    <a:lumOff val="35000"/>
                  </a:schemeClr>
                </a:solidFill>
                <a:latin typeface="+mn-ea"/>
              </a:rPr>
              <a:t>0451-82480130</a:t>
            </a:r>
            <a:endParaRPr lang="zh-CN" altLang="en-US" sz="1600" b="1" kern="0" dirty="0">
              <a:solidFill>
                <a:schemeClr val="tx1">
                  <a:lumMod val="65000"/>
                  <a:lumOff val="35000"/>
                </a:schemeClr>
              </a:solidFill>
              <a:latin typeface="+mn-ea"/>
            </a:endParaRPr>
          </a:p>
        </p:txBody>
      </p:sp>
      <p:sp>
        <p:nvSpPr>
          <p:cNvPr id="51" name="矩形 50"/>
          <p:cNvSpPr/>
          <p:nvPr/>
        </p:nvSpPr>
        <p:spPr>
          <a:xfrm>
            <a:off x="1088571" y="1642920"/>
            <a:ext cx="4467369" cy="787523"/>
          </a:xfrm>
          <a:prstGeom prst="rect">
            <a:avLst/>
          </a:prstGeom>
        </p:spPr>
        <p:txBody>
          <a:bodyPr wrap="square">
            <a:spAutoFit/>
          </a:bodyPr>
          <a:lstStyle/>
          <a:p>
            <a:pPr algn="r" defTabSz="1219170">
              <a:lnSpc>
                <a:spcPct val="150000"/>
              </a:lnSpc>
            </a:pPr>
            <a:r>
              <a:rPr lang="zh-CN" altLang="en-US" sz="1600" b="1" kern="0" dirty="0">
                <a:solidFill>
                  <a:schemeClr val="tx1">
                    <a:lumMod val="65000"/>
                    <a:lumOff val="35000"/>
                  </a:schemeClr>
                </a:solidFill>
                <a:latin typeface="+mn-ea"/>
              </a:rPr>
              <a:t>疫情危机干预热线（疫情期间）：</a:t>
            </a:r>
            <a:endParaRPr lang="en-US" altLang="zh-CN" sz="1600" b="1" kern="0" dirty="0">
              <a:solidFill>
                <a:schemeClr val="tx1">
                  <a:lumMod val="65000"/>
                  <a:lumOff val="35000"/>
                </a:schemeClr>
              </a:solidFill>
              <a:latin typeface="+mn-ea"/>
            </a:endParaRPr>
          </a:p>
          <a:p>
            <a:pPr algn="r" defTabSz="1219170">
              <a:lnSpc>
                <a:spcPct val="150000"/>
              </a:lnSpc>
            </a:pPr>
            <a:r>
              <a:rPr lang="en-US" altLang="zh-CN" sz="1600" b="1" kern="0" dirty="0">
                <a:solidFill>
                  <a:schemeClr val="tx1">
                    <a:lumMod val="65000"/>
                    <a:lumOff val="35000"/>
                  </a:schemeClr>
                </a:solidFill>
                <a:latin typeface="+mn-ea"/>
              </a:rPr>
              <a:t>0451-51893006</a:t>
            </a:r>
          </a:p>
        </p:txBody>
      </p:sp>
      <p:sp>
        <p:nvSpPr>
          <p:cNvPr id="28" name="文本占位符 5"/>
          <p:cNvSpPr>
            <a:spLocks noGrp="1"/>
          </p:cNvSpPr>
          <p:nvPr>
            <p:ph type="body" sz="quarter" idx="14"/>
          </p:nvPr>
        </p:nvSpPr>
        <p:spPr>
          <a:xfrm>
            <a:off x="695401" y="551397"/>
            <a:ext cx="6453645" cy="261610"/>
          </a:xfrm>
        </p:spPr>
        <p:txBody>
          <a:bodyPr/>
          <a:lstStyle/>
          <a:p>
            <a:r>
              <a:rPr lang="en-US" altLang="zh-CN" dirty="0"/>
              <a:t>Always believe that something wonderful is about to happen.</a:t>
            </a:r>
          </a:p>
        </p:txBody>
      </p:sp>
      <p:sp>
        <p:nvSpPr>
          <p:cNvPr id="29" name="文本占位符 7"/>
          <p:cNvSpPr>
            <a:spLocks noGrp="1"/>
          </p:cNvSpPr>
          <p:nvPr>
            <p:ph type="body" sz="quarter" idx="15"/>
          </p:nvPr>
        </p:nvSpPr>
        <p:spPr>
          <a:xfrm>
            <a:off x="695402" y="57750"/>
            <a:ext cx="7928834" cy="584775"/>
          </a:xfrm>
        </p:spPr>
        <p:txBody>
          <a:bodyPr/>
          <a:lstStyle/>
          <a:p>
            <a:r>
              <a:rPr lang="zh-CN" altLang="en-US" dirty="0"/>
              <a:t>心理危机援助热线</a:t>
            </a:r>
            <a:endParaRPr lang="en-US" altLang="zh-CN" dirty="0"/>
          </a:p>
        </p:txBody>
      </p:sp>
      <p:pic>
        <p:nvPicPr>
          <p:cNvPr id="5122" name="Picture 2">
            <a:extLst>
              <a:ext uri="{FF2B5EF4-FFF2-40B4-BE49-F238E27FC236}">
                <a16:creationId xmlns:a16="http://schemas.microsoft.com/office/drawing/2014/main" id="{34D7DF71-E82C-4814-803C-84E9E10BC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235" y="1854744"/>
            <a:ext cx="3474194" cy="285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5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zh-CN" altLang="en-US" dirty="0"/>
              <a:t>目录</a:t>
            </a:r>
          </a:p>
        </p:txBody>
      </p:sp>
      <p:sp>
        <p:nvSpPr>
          <p:cNvPr id="4" name="文本占位符 3"/>
          <p:cNvSpPr>
            <a:spLocks noGrp="1"/>
          </p:cNvSpPr>
          <p:nvPr>
            <p:ph type="body" sz="quarter" idx="13"/>
          </p:nvPr>
        </p:nvSpPr>
        <p:spPr>
          <a:xfrm>
            <a:off x="1628247" y="1499066"/>
            <a:ext cx="3367087" cy="523220"/>
          </a:xfrm>
        </p:spPr>
        <p:txBody>
          <a:bodyPr/>
          <a:lstStyle/>
          <a:p>
            <a:r>
              <a:rPr lang="zh-CN" altLang="en-US" sz="2800" dirty="0"/>
              <a:t>一、科学认知</a:t>
            </a:r>
            <a:endParaRPr lang="en-US" altLang="zh-CN" sz="2800" dirty="0"/>
          </a:p>
        </p:txBody>
      </p:sp>
      <p:sp>
        <p:nvSpPr>
          <p:cNvPr id="5" name="文本占位符 4"/>
          <p:cNvSpPr>
            <a:spLocks noGrp="1"/>
          </p:cNvSpPr>
          <p:nvPr>
            <p:ph type="body" sz="quarter" idx="14"/>
          </p:nvPr>
        </p:nvSpPr>
        <p:spPr/>
        <p:txBody>
          <a:bodyPr/>
          <a:lstStyle/>
          <a:p>
            <a:r>
              <a:rPr lang="en-US" altLang="zh-CN" dirty="0"/>
              <a:t>1</a:t>
            </a:r>
            <a:endParaRPr lang="zh-CN" altLang="en-US" dirty="0"/>
          </a:p>
        </p:txBody>
      </p:sp>
      <p:sp>
        <p:nvSpPr>
          <p:cNvPr id="6" name="文本占位符 5"/>
          <p:cNvSpPr>
            <a:spLocks noGrp="1"/>
          </p:cNvSpPr>
          <p:nvPr>
            <p:ph type="body" sz="quarter" idx="15"/>
          </p:nvPr>
        </p:nvSpPr>
        <p:spPr>
          <a:xfrm>
            <a:off x="1628247" y="2599733"/>
            <a:ext cx="3367087" cy="523220"/>
          </a:xfrm>
        </p:spPr>
        <p:txBody>
          <a:bodyPr/>
          <a:lstStyle/>
          <a:p>
            <a:pPr lvl="0">
              <a:lnSpc>
                <a:spcPct val="100000"/>
              </a:lnSpc>
              <a:defRPr cap="all"/>
            </a:pPr>
            <a:r>
              <a:rPr lang="zh-CN" altLang="en-US" sz="2800" dirty="0"/>
              <a:t>二、自我防护</a:t>
            </a:r>
            <a:endParaRPr lang="en-US" altLang="zh-CN" sz="2800" dirty="0"/>
          </a:p>
        </p:txBody>
      </p:sp>
      <p:sp>
        <p:nvSpPr>
          <p:cNvPr id="7" name="文本占位符 6"/>
          <p:cNvSpPr>
            <a:spLocks noGrp="1"/>
          </p:cNvSpPr>
          <p:nvPr>
            <p:ph type="body" sz="quarter" idx="16"/>
          </p:nvPr>
        </p:nvSpPr>
        <p:spPr/>
        <p:txBody>
          <a:bodyPr/>
          <a:lstStyle/>
          <a:p>
            <a:r>
              <a:rPr lang="en-US" altLang="zh-CN" dirty="0"/>
              <a:t>2</a:t>
            </a:r>
            <a:endParaRPr lang="zh-CN" altLang="en-US" dirty="0"/>
          </a:p>
        </p:txBody>
      </p:sp>
      <p:sp>
        <p:nvSpPr>
          <p:cNvPr id="8" name="文本占位符 7"/>
          <p:cNvSpPr>
            <a:spLocks noGrp="1"/>
          </p:cNvSpPr>
          <p:nvPr>
            <p:ph type="body" sz="quarter" idx="17"/>
          </p:nvPr>
        </p:nvSpPr>
        <p:spPr>
          <a:xfrm>
            <a:off x="1628247" y="3800847"/>
            <a:ext cx="3367087" cy="523220"/>
          </a:xfrm>
        </p:spPr>
        <p:txBody>
          <a:bodyPr/>
          <a:lstStyle/>
          <a:p>
            <a:pPr lvl="0">
              <a:lnSpc>
                <a:spcPct val="100000"/>
              </a:lnSpc>
              <a:defRPr cap="all"/>
            </a:pPr>
            <a:r>
              <a:rPr lang="zh-CN" altLang="en-US" sz="2800" dirty="0"/>
              <a:t>三、心理调适</a:t>
            </a:r>
          </a:p>
        </p:txBody>
      </p:sp>
      <p:sp>
        <p:nvSpPr>
          <p:cNvPr id="9" name="文本占位符 8"/>
          <p:cNvSpPr>
            <a:spLocks noGrp="1"/>
          </p:cNvSpPr>
          <p:nvPr>
            <p:ph type="body" sz="quarter" idx="18"/>
          </p:nvPr>
        </p:nvSpPr>
        <p:spPr/>
        <p:txBody>
          <a:bodyPr/>
          <a:lstStyle/>
          <a:p>
            <a:r>
              <a:rPr lang="en-US" altLang="zh-CN" dirty="0"/>
              <a:t>3</a:t>
            </a:r>
            <a:endParaRPr lang="zh-CN" altLang="en-US" dirty="0"/>
          </a:p>
        </p:txBody>
      </p:sp>
      <p:sp>
        <p:nvSpPr>
          <p:cNvPr id="10" name="文本占位符 9"/>
          <p:cNvSpPr>
            <a:spLocks noGrp="1"/>
          </p:cNvSpPr>
          <p:nvPr>
            <p:ph type="body" sz="quarter" idx="19"/>
          </p:nvPr>
        </p:nvSpPr>
        <p:spPr>
          <a:xfrm>
            <a:off x="1628247" y="5001961"/>
            <a:ext cx="3367087" cy="523220"/>
          </a:xfrm>
        </p:spPr>
        <p:txBody>
          <a:bodyPr/>
          <a:lstStyle/>
          <a:p>
            <a:pPr lvl="0">
              <a:lnSpc>
                <a:spcPct val="100000"/>
              </a:lnSpc>
              <a:defRPr cap="all"/>
            </a:pPr>
            <a:r>
              <a:rPr lang="zh-CN" altLang="en-US" sz="2800" dirty="0"/>
              <a:t>四、网络资源库</a:t>
            </a:r>
          </a:p>
        </p:txBody>
      </p:sp>
      <p:sp>
        <p:nvSpPr>
          <p:cNvPr id="16" name="文本占位符 15"/>
          <p:cNvSpPr>
            <a:spLocks noGrp="1"/>
          </p:cNvSpPr>
          <p:nvPr>
            <p:ph type="body" sz="quarter" idx="20"/>
          </p:nvPr>
        </p:nvSpPr>
        <p:spPr/>
        <p:txBody>
          <a:bodyPr/>
          <a:lstStyle/>
          <a:p>
            <a:r>
              <a:rPr lang="en-US" altLang="zh-CN" dirty="0"/>
              <a:t>4</a:t>
            </a:r>
            <a:endParaRPr lang="zh-CN" altLang="en-US" dirty="0"/>
          </a:p>
        </p:txBody>
      </p:sp>
    </p:spTree>
    <p:extLst>
      <p:ext uri="{BB962C8B-B14F-4D97-AF65-F5344CB8AC3E}">
        <p14:creationId xmlns:p14="http://schemas.microsoft.com/office/powerpoint/2010/main" val="365995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257792" y="-7642582"/>
            <a:ext cx="5675952" cy="92165"/>
            <a:chOff x="566555" y="877035"/>
            <a:chExt cx="2340260" cy="164545"/>
          </a:xfrm>
        </p:grpSpPr>
        <p:sp>
          <p:nvSpPr>
            <p:cNvPr id="20" name="矩形 19"/>
            <p:cNvSpPr/>
            <p:nvPr/>
          </p:nvSpPr>
          <p:spPr>
            <a:xfrm>
              <a:off x="566555" y="877035"/>
              <a:ext cx="585065" cy="164545"/>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1" name="矩形 20"/>
            <p:cNvSpPr/>
            <p:nvPr/>
          </p:nvSpPr>
          <p:spPr>
            <a:xfrm>
              <a:off x="1151620" y="877035"/>
              <a:ext cx="585065" cy="164545"/>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2" name="矩形 21"/>
            <p:cNvSpPr/>
            <p:nvPr/>
          </p:nvSpPr>
          <p:spPr>
            <a:xfrm>
              <a:off x="1736685" y="877035"/>
              <a:ext cx="585065" cy="164545"/>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23" name="矩形 22"/>
            <p:cNvSpPr/>
            <p:nvPr/>
          </p:nvSpPr>
          <p:spPr>
            <a:xfrm>
              <a:off x="2321750" y="877035"/>
              <a:ext cx="585065" cy="164545"/>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grpSp>
      <p:sp>
        <p:nvSpPr>
          <p:cNvPr id="28" name="TextBox 27"/>
          <p:cNvSpPr txBox="1"/>
          <p:nvPr/>
        </p:nvSpPr>
        <p:spPr>
          <a:xfrm>
            <a:off x="2165333" y="-8371200"/>
            <a:ext cx="7860873" cy="666786"/>
          </a:xfrm>
          <a:prstGeom prst="rect">
            <a:avLst/>
          </a:prstGeom>
          <a:noFill/>
          <a:effectLst/>
        </p:spPr>
        <p:txBody>
          <a:bodyPr wrap="square" rtlCol="0">
            <a:spAutoFit/>
          </a:bodyPr>
          <a:lstStyle/>
          <a:p>
            <a:pPr algn="ctr" defTabSz="1219170"/>
            <a:r>
              <a:rPr lang="en-US" altLang="zh-CN" sz="3733" kern="0">
                <a:solidFill>
                  <a:srgbClr val="1A7BAE"/>
                </a:solidFill>
              </a:rPr>
              <a:t>THANKS</a:t>
            </a:r>
            <a:r>
              <a:rPr lang="en-US" altLang="zh-CN" sz="3733" kern="0">
                <a:solidFill>
                  <a:srgbClr val="BF3420"/>
                </a:solidFill>
              </a:rPr>
              <a:t> </a:t>
            </a:r>
            <a:r>
              <a:rPr lang="en-US" altLang="zh-CN" sz="3733" kern="0">
                <a:solidFill>
                  <a:srgbClr val="95BC49"/>
                </a:solidFill>
              </a:rPr>
              <a:t>FOR</a:t>
            </a:r>
            <a:r>
              <a:rPr lang="zh-CN" altLang="en-US" sz="3733" kern="0">
                <a:solidFill>
                  <a:srgbClr val="1A7BAE"/>
                </a:solidFill>
              </a:rPr>
              <a:t> </a:t>
            </a:r>
            <a:r>
              <a:rPr lang="en-US" altLang="zh-CN" sz="3733" kern="0">
                <a:solidFill>
                  <a:srgbClr val="FDA907"/>
                </a:solidFill>
              </a:rPr>
              <a:t>YOUR</a:t>
            </a:r>
            <a:r>
              <a:rPr lang="en-US" altLang="zh-CN" sz="3733" kern="0">
                <a:solidFill>
                  <a:srgbClr val="1A7BAE"/>
                </a:solidFill>
              </a:rPr>
              <a:t> </a:t>
            </a:r>
            <a:r>
              <a:rPr lang="en-US" altLang="zh-CN" sz="3733" kern="0">
                <a:solidFill>
                  <a:srgbClr val="BF3420"/>
                </a:solidFill>
              </a:rPr>
              <a:t>WATCHING</a:t>
            </a:r>
          </a:p>
        </p:txBody>
      </p:sp>
      <p:sp>
        <p:nvSpPr>
          <p:cNvPr id="29" name="矩形 28"/>
          <p:cNvSpPr/>
          <p:nvPr/>
        </p:nvSpPr>
        <p:spPr>
          <a:xfrm>
            <a:off x="2705391" y="-7503108"/>
            <a:ext cx="6780755" cy="707758"/>
          </a:xfrm>
          <a:prstGeom prst="rect">
            <a:avLst/>
          </a:prstGeom>
        </p:spPr>
        <p:txBody>
          <a:bodyPr wrap="square">
            <a:spAutoFit/>
          </a:bodyPr>
          <a:lstStyle/>
          <a:p>
            <a:pPr algn="ctr" defTabSz="1219170">
              <a:lnSpc>
                <a:spcPct val="150000"/>
              </a:lnSpc>
            </a:pPr>
            <a:r>
              <a:rPr lang="en-US" altLang="zh-CN" sz="1333" kern="0" dirty="0">
                <a:solidFill>
                  <a:schemeClr val="tx1">
                    <a:lumMod val="50000"/>
                    <a:lumOff val="50000"/>
                  </a:schemeClr>
                </a:solidFill>
              </a:rPr>
              <a:t>Lorem Ipsum Dolor Sit </a:t>
            </a:r>
            <a:r>
              <a:rPr lang="en-US" altLang="zh-CN" sz="1333" kern="0" dirty="0" err="1">
                <a:solidFill>
                  <a:schemeClr val="tx1">
                    <a:lumMod val="50000"/>
                    <a:lumOff val="50000"/>
                  </a:schemeClr>
                </a:solidFill>
              </a:rPr>
              <a:t>Er</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Elit</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Lamet</a:t>
            </a:r>
            <a:r>
              <a:rPr lang="en-US" altLang="zh-CN" sz="1333" kern="0" dirty="0">
                <a:solidFill>
                  <a:schemeClr val="tx1">
                    <a:lumMod val="50000"/>
                    <a:lumOff val="50000"/>
                  </a:schemeClr>
                </a:solidFill>
              </a:rPr>
              <a:t>, Consectetaur </a:t>
            </a:r>
            <a:r>
              <a:rPr lang="en-US" altLang="zh-CN" sz="1333" kern="0" dirty="0" err="1">
                <a:solidFill>
                  <a:schemeClr val="tx1">
                    <a:lumMod val="50000"/>
                    <a:lumOff val="50000"/>
                  </a:schemeClr>
                </a:solidFill>
              </a:rPr>
              <a:t>Cillium</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Adipisicing</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Pecu</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Sed</a:t>
            </a:r>
            <a:r>
              <a:rPr lang="en-US" altLang="zh-CN" sz="1333" kern="0" dirty="0">
                <a:solidFill>
                  <a:schemeClr val="tx1">
                    <a:lumMod val="50000"/>
                    <a:lumOff val="50000"/>
                  </a:schemeClr>
                </a:solidFill>
              </a:rPr>
              <a:t> Do </a:t>
            </a:r>
            <a:r>
              <a:rPr lang="en-US" altLang="zh-CN" sz="1333" kern="0" dirty="0" err="1">
                <a:solidFill>
                  <a:schemeClr val="tx1">
                    <a:lumMod val="50000"/>
                    <a:lumOff val="50000"/>
                  </a:schemeClr>
                </a:solidFill>
              </a:rPr>
              <a:t>Eiusmod</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Tempor</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Incididunt</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Ut</a:t>
            </a:r>
            <a:r>
              <a:rPr lang="en-US" altLang="zh-CN" sz="1333" kern="0" dirty="0">
                <a:solidFill>
                  <a:schemeClr val="tx1">
                    <a:lumMod val="50000"/>
                    <a:lumOff val="50000"/>
                  </a:schemeClr>
                </a:solidFill>
              </a:rPr>
              <a:t> </a:t>
            </a:r>
            <a:r>
              <a:rPr lang="en-US" altLang="zh-CN" sz="1333" kern="0" dirty="0" err="1">
                <a:solidFill>
                  <a:schemeClr val="tx1">
                    <a:lumMod val="50000"/>
                    <a:lumOff val="50000"/>
                  </a:schemeClr>
                </a:solidFill>
              </a:rPr>
              <a:t>Labore</a:t>
            </a:r>
            <a:r>
              <a:rPr lang="en-US" altLang="zh-CN" sz="1333" kern="0" dirty="0">
                <a:solidFill>
                  <a:schemeClr val="tx1">
                    <a:lumMod val="50000"/>
                    <a:lumOff val="50000"/>
                  </a:schemeClr>
                </a:solidFill>
              </a:rPr>
              <a:t> Et </a:t>
            </a:r>
            <a:r>
              <a:rPr lang="en-US" altLang="zh-CN" sz="1333" kern="0" dirty="0" err="1">
                <a:solidFill>
                  <a:schemeClr val="tx1">
                    <a:lumMod val="50000"/>
                    <a:lumOff val="50000"/>
                  </a:schemeClr>
                </a:solidFill>
              </a:rPr>
              <a:t>Dolore</a:t>
            </a:r>
            <a:r>
              <a:rPr lang="en-US" altLang="zh-CN" sz="1333" kern="0" dirty="0">
                <a:solidFill>
                  <a:schemeClr val="tx1">
                    <a:lumMod val="50000"/>
                    <a:lumOff val="50000"/>
                  </a:schemeClr>
                </a:solidFill>
              </a:rPr>
              <a:t> Magna </a:t>
            </a:r>
            <a:r>
              <a:rPr lang="en-US" altLang="zh-CN" sz="1333" kern="0" dirty="0" err="1">
                <a:solidFill>
                  <a:schemeClr val="tx1">
                    <a:lumMod val="50000"/>
                    <a:lumOff val="50000"/>
                  </a:schemeClr>
                </a:solidFill>
              </a:rPr>
              <a:t>Aliqua</a:t>
            </a:r>
            <a:r>
              <a:rPr lang="en-US" altLang="zh-CN" sz="1333" kern="0" dirty="0">
                <a:solidFill>
                  <a:schemeClr val="tx1">
                    <a:lumMod val="50000"/>
                    <a:lumOff val="50000"/>
                  </a:schemeClr>
                </a:solidFill>
              </a:rPr>
              <a:t>. </a:t>
            </a:r>
          </a:p>
        </p:txBody>
      </p:sp>
      <p:sp>
        <p:nvSpPr>
          <p:cNvPr id="6" name="文本占位符 5">
            <a:extLst>
              <a:ext uri="{FF2B5EF4-FFF2-40B4-BE49-F238E27FC236}">
                <a16:creationId xmlns:a16="http://schemas.microsoft.com/office/drawing/2014/main" id="{C3099410-37D2-42E8-AF24-496073E092A1}"/>
              </a:ext>
            </a:extLst>
          </p:cNvPr>
          <p:cNvSpPr>
            <a:spLocks noGrp="1"/>
          </p:cNvSpPr>
          <p:nvPr>
            <p:ph type="body" sz="quarter" idx="4294967295"/>
          </p:nvPr>
        </p:nvSpPr>
        <p:spPr>
          <a:xfrm>
            <a:off x="5721791" y="1261672"/>
            <a:ext cx="5899842" cy="749300"/>
          </a:xfrm>
          <a:prstGeom prst="rect">
            <a:avLst/>
          </a:prstGeom>
        </p:spPr>
        <p:txBody>
          <a:bodyPr/>
          <a:lstStyle/>
          <a:p>
            <a:pPr marL="0" indent="0">
              <a:lnSpc>
                <a:spcPct val="150000"/>
              </a:lnSpc>
              <a:buNone/>
            </a:pPr>
            <a:r>
              <a:rPr lang="zh-CN" altLang="en-US" sz="3600" dirty="0">
                <a:solidFill>
                  <a:srgbClr val="C00000"/>
                </a:solidFill>
              </a:rPr>
              <a:t>“只要坚定信心、同舟共济、科学防治、精准施策，我们就一定能打赢疫情防控阻击战。”</a:t>
            </a:r>
            <a:endParaRPr lang="en-US" altLang="zh-CN" sz="3600" dirty="0">
              <a:solidFill>
                <a:srgbClr val="C00000"/>
              </a:solidFill>
            </a:endParaRPr>
          </a:p>
          <a:p>
            <a:pPr marL="0" indent="0">
              <a:lnSpc>
                <a:spcPct val="150000"/>
              </a:lnSpc>
              <a:buNone/>
            </a:pPr>
            <a:r>
              <a:rPr lang="en-US" altLang="zh-CN" sz="3600" dirty="0">
                <a:solidFill>
                  <a:srgbClr val="C00000"/>
                </a:solidFill>
              </a:rPr>
              <a:t>                        ——</a:t>
            </a:r>
            <a:r>
              <a:rPr lang="zh-CN" altLang="en-US" sz="3600" dirty="0">
                <a:solidFill>
                  <a:srgbClr val="C00000"/>
                </a:solidFill>
              </a:rPr>
              <a:t>习近平</a:t>
            </a:r>
          </a:p>
        </p:txBody>
      </p:sp>
      <p:pic>
        <p:nvPicPr>
          <p:cNvPr id="12" name="图片 11">
            <a:extLst>
              <a:ext uri="{FF2B5EF4-FFF2-40B4-BE49-F238E27FC236}">
                <a16:creationId xmlns:a16="http://schemas.microsoft.com/office/drawing/2014/main" id="{4627A77E-F806-4A71-B4EB-9D235E3CB86A}"/>
              </a:ext>
            </a:extLst>
          </p:cNvPr>
          <p:cNvPicPr>
            <a:picLocks noChangeAspect="1"/>
          </p:cNvPicPr>
          <p:nvPr/>
        </p:nvPicPr>
        <p:blipFill>
          <a:blip r:embed="rId4"/>
          <a:stretch>
            <a:fillRect/>
          </a:stretch>
        </p:blipFill>
        <p:spPr>
          <a:xfrm>
            <a:off x="1216593" y="270588"/>
            <a:ext cx="4134005" cy="6201006"/>
          </a:xfrm>
          <a:prstGeom prst="rect">
            <a:avLst/>
          </a:prstGeom>
          <a:ln>
            <a:noFill/>
          </a:ln>
          <a:effectLst>
            <a:softEdge rad="112500"/>
          </a:effectLst>
        </p:spPr>
        <p:style>
          <a:lnRef idx="2">
            <a:schemeClr val="accent2">
              <a:shade val="50000"/>
            </a:schemeClr>
          </a:lnRef>
          <a:fillRef idx="1">
            <a:schemeClr val="accent2"/>
          </a:fillRef>
          <a:effectRef idx="0">
            <a:schemeClr val="accent2"/>
          </a:effectRef>
          <a:fontRef idx="minor">
            <a:schemeClr val="lt1"/>
          </a:fontRef>
        </p:style>
      </p:pic>
      <p:sp>
        <p:nvSpPr>
          <p:cNvPr id="31" name="文本框 30">
            <a:extLst>
              <a:ext uri="{FF2B5EF4-FFF2-40B4-BE49-F238E27FC236}">
                <a16:creationId xmlns:a16="http://schemas.microsoft.com/office/drawing/2014/main" id="{FC6D5DCE-3712-4B7E-81C9-89D2FF072174}"/>
              </a:ext>
            </a:extLst>
          </p:cNvPr>
          <p:cNvSpPr txBox="1"/>
          <p:nvPr/>
        </p:nvSpPr>
        <p:spPr>
          <a:xfrm>
            <a:off x="1216593" y="6471594"/>
            <a:ext cx="3480386"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图片资料来源：新浪微博</a:t>
            </a:r>
            <a:r>
              <a:rPr lang="en-US" altLang="zh-CN" sz="900" kern="0" dirty="0">
                <a:latin typeface="微软雅黑" panose="020B0503020204020204" pitchFamily="34" charset="-122"/>
                <a:ea typeface="微软雅黑" panose="020B0503020204020204" pitchFamily="34" charset="-122"/>
                <a:cs typeface="+mn-ea"/>
                <a:sym typeface="+mn-lt"/>
              </a:rPr>
              <a:t>@</a:t>
            </a:r>
            <a:r>
              <a:rPr lang="zh-CN" altLang="en-US" sz="900" kern="0" dirty="0">
                <a:latin typeface="微软雅黑" panose="020B0503020204020204" pitchFamily="34" charset="-122"/>
                <a:ea typeface="微软雅黑" panose="020B0503020204020204" pitchFamily="34" charset="-122"/>
                <a:cs typeface="+mn-ea"/>
                <a:sym typeface="+mn-lt"/>
              </a:rPr>
              <a:t>快看漫画 薄川酒酒子</a:t>
            </a:r>
          </a:p>
        </p:txBody>
      </p:sp>
    </p:spTree>
    <p:extLst>
      <p:ext uri="{BB962C8B-B14F-4D97-AF65-F5344CB8AC3E}">
        <p14:creationId xmlns:p14="http://schemas.microsoft.com/office/powerpoint/2010/main" val="153630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 name="文本占位符 9"/>
          <p:cNvSpPr>
            <a:spLocks noGrp="1"/>
          </p:cNvSpPr>
          <p:nvPr>
            <p:ph type="body" sz="quarter" idx="11"/>
          </p:nvPr>
        </p:nvSpPr>
        <p:spPr>
          <a:xfrm>
            <a:off x="5194570" y="1826018"/>
            <a:ext cx="6569245" cy="1015663"/>
          </a:xfrm>
        </p:spPr>
        <p:txBody>
          <a:bodyPr/>
          <a:lstStyle/>
          <a:p>
            <a:r>
              <a:rPr lang="en-US" altLang="zh-CN" kern="0" dirty="0"/>
              <a:t>PART ONE</a:t>
            </a:r>
            <a:endParaRPr lang="zh-CN" altLang="en-US" kern="0" dirty="0"/>
          </a:p>
        </p:txBody>
      </p:sp>
      <p:sp>
        <p:nvSpPr>
          <p:cNvPr id="11" name="文本占位符 10"/>
          <p:cNvSpPr>
            <a:spLocks noGrp="1"/>
          </p:cNvSpPr>
          <p:nvPr>
            <p:ph type="body" sz="quarter" idx="12"/>
          </p:nvPr>
        </p:nvSpPr>
        <p:spPr/>
        <p:txBody>
          <a:bodyPr/>
          <a:lstStyle/>
          <a:p>
            <a:r>
              <a:rPr lang="en-US" altLang="zh-CN" dirty="0"/>
              <a:t>1</a:t>
            </a:r>
            <a:endParaRPr lang="zh-CN" altLang="en-US" dirty="0"/>
          </a:p>
        </p:txBody>
      </p:sp>
      <p:sp>
        <p:nvSpPr>
          <p:cNvPr id="12" name="文本占位符 11"/>
          <p:cNvSpPr>
            <a:spLocks noGrp="1"/>
          </p:cNvSpPr>
          <p:nvPr>
            <p:ph type="body" sz="quarter" idx="13"/>
          </p:nvPr>
        </p:nvSpPr>
        <p:spPr>
          <a:xfrm>
            <a:off x="5194570" y="2791947"/>
            <a:ext cx="6569245" cy="748988"/>
          </a:xfrm>
        </p:spPr>
        <p:txBody>
          <a:bodyPr/>
          <a:lstStyle/>
          <a:p>
            <a:r>
              <a:rPr lang="zh-CN" altLang="en-US" dirty="0"/>
              <a:t>科学认知</a:t>
            </a:r>
            <a:endParaRPr lang="en-US" altLang="zh-CN" dirty="0"/>
          </a:p>
        </p:txBody>
      </p:sp>
      <p:sp>
        <p:nvSpPr>
          <p:cNvPr id="13" name="文本占位符 12"/>
          <p:cNvSpPr>
            <a:spLocks noGrp="1"/>
          </p:cNvSpPr>
          <p:nvPr>
            <p:ph type="body" sz="quarter" idx="15"/>
          </p:nvPr>
        </p:nvSpPr>
        <p:spPr>
          <a:xfrm>
            <a:off x="5194570" y="3636243"/>
            <a:ext cx="6569245" cy="461665"/>
          </a:xfrm>
        </p:spPr>
        <p:txBody>
          <a:bodyPr/>
          <a:lstStyle/>
          <a:p>
            <a:r>
              <a:rPr lang="zh-CN" altLang="en-US" sz="2400" dirty="0"/>
              <a:t>相信科学 </a:t>
            </a:r>
            <a:r>
              <a:rPr lang="en-US" altLang="zh-CN" sz="2400" dirty="0"/>
              <a:t>| </a:t>
            </a:r>
            <a:r>
              <a:rPr lang="zh-CN" altLang="en-US" sz="2400" dirty="0"/>
              <a:t>注意防护</a:t>
            </a:r>
            <a:r>
              <a:rPr lang="en-US" altLang="zh-CN" sz="2400" dirty="0"/>
              <a:t>| </a:t>
            </a:r>
            <a:r>
              <a:rPr lang="zh-CN" altLang="en-US" sz="2400" dirty="0"/>
              <a:t>拒绝歧视 </a:t>
            </a:r>
            <a:r>
              <a:rPr lang="en-US" altLang="zh-CN" sz="2400" dirty="0"/>
              <a:t>| </a:t>
            </a:r>
            <a:r>
              <a:rPr lang="zh-CN" altLang="en-US" sz="2400" dirty="0"/>
              <a:t>互帮互助</a:t>
            </a:r>
          </a:p>
        </p:txBody>
      </p:sp>
      <p:sp>
        <p:nvSpPr>
          <p:cNvPr id="8" name="矩形 7" descr="Brain">
            <a:extLst>
              <a:ext uri="{FF2B5EF4-FFF2-40B4-BE49-F238E27FC236}">
                <a16:creationId xmlns:a16="http://schemas.microsoft.com/office/drawing/2014/main" id="{F278C83A-D602-49A0-80AE-C97BEB525259}"/>
              </a:ext>
            </a:extLst>
          </p:cNvPr>
          <p:cNvSpPr/>
          <p:nvPr/>
        </p:nvSpPr>
        <p:spPr>
          <a:xfrm>
            <a:off x="7762634" y="1980081"/>
            <a:ext cx="716558" cy="71655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6181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935428" y="1148751"/>
            <a:ext cx="2280249" cy="22802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r>
              <a:rPr lang="zh-CN" altLang="en-US" sz="2400" b="1" kern="0" dirty="0">
                <a:solidFill>
                  <a:schemeClr val="bg1"/>
                </a:solidFill>
              </a:rPr>
              <a:t>新冠是什么？</a:t>
            </a:r>
          </a:p>
        </p:txBody>
      </p:sp>
      <p:sp>
        <p:nvSpPr>
          <p:cNvPr id="19" name="椭圆 18"/>
          <p:cNvSpPr/>
          <p:nvPr/>
        </p:nvSpPr>
        <p:spPr>
          <a:xfrm>
            <a:off x="6172833" y="1148750"/>
            <a:ext cx="2280249" cy="22802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r>
              <a:rPr lang="zh-CN" altLang="en-US" sz="2400" b="1" kern="0" dirty="0">
                <a:solidFill>
                  <a:schemeClr val="bg1"/>
                </a:solidFill>
              </a:rPr>
              <a:t>易感人群有哪些？</a:t>
            </a:r>
          </a:p>
        </p:txBody>
      </p:sp>
      <p:sp>
        <p:nvSpPr>
          <p:cNvPr id="18" name="椭圆 17"/>
          <p:cNvSpPr/>
          <p:nvPr/>
        </p:nvSpPr>
        <p:spPr>
          <a:xfrm>
            <a:off x="3519694" y="1148751"/>
            <a:ext cx="2280249" cy="22802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r>
              <a:rPr lang="zh-CN" altLang="en-US" sz="2400" b="1" kern="0" dirty="0">
                <a:solidFill>
                  <a:schemeClr val="bg1"/>
                </a:solidFill>
              </a:rPr>
              <a:t>新冠病毒的传播途径有哪些？</a:t>
            </a:r>
          </a:p>
        </p:txBody>
      </p:sp>
      <p:sp>
        <p:nvSpPr>
          <p:cNvPr id="20" name="椭圆 19"/>
          <p:cNvSpPr/>
          <p:nvPr/>
        </p:nvSpPr>
        <p:spPr>
          <a:xfrm>
            <a:off x="8825972" y="1148751"/>
            <a:ext cx="2280249" cy="22802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r>
              <a:rPr lang="zh-CN" altLang="en-US" sz="2400" b="1" kern="0" dirty="0">
                <a:solidFill>
                  <a:schemeClr val="bg1"/>
                </a:solidFill>
              </a:rPr>
              <a:t>新冠肺炎可以治愈么？</a:t>
            </a:r>
          </a:p>
        </p:txBody>
      </p:sp>
      <p:sp>
        <p:nvSpPr>
          <p:cNvPr id="10" name="矩形 9"/>
          <p:cNvSpPr/>
          <p:nvPr/>
        </p:nvSpPr>
        <p:spPr>
          <a:xfrm>
            <a:off x="935428" y="3884254"/>
            <a:ext cx="2280249" cy="2250616"/>
          </a:xfrm>
          <a:prstGeom prst="rect">
            <a:avLst/>
          </a:prstGeom>
        </p:spPr>
        <p:txBody>
          <a:bodyPr wrap="square">
            <a:spAutoFit/>
          </a:bodyPr>
          <a:lstStyle/>
          <a:p>
            <a:pPr defTabSz="1219170">
              <a:lnSpc>
                <a:spcPct val="150000"/>
              </a:lnSpc>
            </a:pPr>
            <a:r>
              <a:rPr lang="zh-CN" altLang="en-US" sz="1600" kern="0" dirty="0">
                <a:latin typeface="宋体" panose="02010600030101010101" pitchFamily="2" charset="-122"/>
                <a:ea typeface="宋体" panose="02010600030101010101" pitchFamily="2" charset="-122"/>
              </a:rPr>
              <a:t>新型冠状病毒是从武汉不明原因肺炎患者下呼吸道分离出的一种病毒，</a:t>
            </a:r>
            <a:r>
              <a:rPr lang="en-US" altLang="zh-CN" sz="1600" kern="0" dirty="0">
                <a:latin typeface="宋体" panose="02010600030101010101" pitchFamily="2" charset="-122"/>
                <a:ea typeface="宋体" panose="02010600030101010101" pitchFamily="2" charset="-122"/>
              </a:rPr>
              <a:t>WHO</a:t>
            </a:r>
            <a:r>
              <a:rPr lang="zh-CN" altLang="en-US" sz="1600" kern="0" dirty="0">
                <a:latin typeface="宋体" panose="02010600030101010101" pitchFamily="2" charset="-122"/>
                <a:ea typeface="宋体" panose="02010600030101010101" pitchFamily="2" charset="-122"/>
              </a:rPr>
              <a:t>命名为</a:t>
            </a:r>
            <a:r>
              <a:rPr lang="en-US" altLang="zh-CN" sz="1600" kern="0" dirty="0">
                <a:latin typeface="宋体" panose="02010600030101010101" pitchFamily="2" charset="-122"/>
                <a:ea typeface="宋体" panose="02010600030101010101" pitchFamily="2" charset="-122"/>
              </a:rPr>
              <a:t>SARS-CoV-2</a:t>
            </a:r>
            <a:r>
              <a:rPr lang="zh-CN" altLang="en-US" sz="1600" kern="0" dirty="0">
                <a:latin typeface="宋体" panose="02010600030101010101" pitchFamily="2" charset="-122"/>
                <a:ea typeface="宋体" panose="02010600030101010101" pitchFamily="2" charset="-122"/>
              </a:rPr>
              <a:t>，将其感染的肺炎命名为“</a:t>
            </a:r>
            <a:r>
              <a:rPr lang="en-US" altLang="zh-CN" sz="1600" kern="0" dirty="0">
                <a:latin typeface="宋体" panose="02010600030101010101" pitchFamily="2" charset="-122"/>
                <a:ea typeface="宋体" panose="02010600030101010101" pitchFamily="2" charset="-122"/>
              </a:rPr>
              <a:t>COVID-19”</a:t>
            </a:r>
            <a:r>
              <a:rPr lang="zh-CN" altLang="en-US" sz="1600" kern="0" dirty="0">
                <a:latin typeface="宋体" panose="02010600030101010101" pitchFamily="2" charset="-122"/>
                <a:ea typeface="宋体" panose="02010600030101010101" pitchFamily="2" charset="-122"/>
              </a:rPr>
              <a:t>。</a:t>
            </a:r>
          </a:p>
        </p:txBody>
      </p:sp>
      <p:sp>
        <p:nvSpPr>
          <p:cNvPr id="11" name="矩形 10"/>
          <p:cNvSpPr/>
          <p:nvPr/>
        </p:nvSpPr>
        <p:spPr>
          <a:xfrm>
            <a:off x="3565609" y="3884254"/>
            <a:ext cx="2280249" cy="1526187"/>
          </a:xfrm>
          <a:prstGeom prst="rect">
            <a:avLst/>
          </a:prstGeom>
        </p:spPr>
        <p:txBody>
          <a:bodyPr wrap="square">
            <a:spAutoFit/>
          </a:bodyPr>
          <a:lstStyle/>
          <a:p>
            <a:pPr algn="ctr" defTabSz="1219170">
              <a:lnSpc>
                <a:spcPct val="150000"/>
              </a:lnSpc>
            </a:pPr>
            <a:r>
              <a:rPr lang="zh-CN" altLang="en-US" sz="1600" kern="0" dirty="0">
                <a:latin typeface="宋体" panose="02010600030101010101" pitchFamily="2" charset="-122"/>
                <a:ea typeface="宋体" panose="02010600030101010101" pitchFamily="2" charset="-122"/>
              </a:rPr>
              <a:t>经呼吸道飞沫和接触传播是主要的传播途径。气溶胶和消化道等传播途径尚待明确。</a:t>
            </a:r>
          </a:p>
        </p:txBody>
      </p:sp>
      <p:sp>
        <p:nvSpPr>
          <p:cNvPr id="13" name="矩形 12"/>
          <p:cNvSpPr/>
          <p:nvPr/>
        </p:nvSpPr>
        <p:spPr>
          <a:xfrm>
            <a:off x="6205088" y="3897120"/>
            <a:ext cx="2097084" cy="773289"/>
          </a:xfrm>
          <a:prstGeom prst="rect">
            <a:avLst/>
          </a:prstGeom>
        </p:spPr>
        <p:txBody>
          <a:bodyPr wrap="square">
            <a:spAutoFit/>
          </a:bodyPr>
          <a:lstStyle/>
          <a:p>
            <a:pPr algn="ctr" defTabSz="1219170">
              <a:lnSpc>
                <a:spcPct val="150000"/>
              </a:lnSpc>
            </a:pPr>
            <a:r>
              <a:rPr lang="zh-CN" altLang="en-US" sz="1600" kern="0" dirty="0">
                <a:latin typeface="宋体" panose="02010600030101010101" pitchFamily="2" charset="-122"/>
                <a:ea typeface="宋体" panose="02010600030101010101" pitchFamily="2" charset="-122"/>
              </a:rPr>
              <a:t>新冠病毒传染性强，人群普遍易感。</a:t>
            </a:r>
          </a:p>
        </p:txBody>
      </p:sp>
      <p:sp>
        <p:nvSpPr>
          <p:cNvPr id="14" name="矩形 13"/>
          <p:cNvSpPr/>
          <p:nvPr/>
        </p:nvSpPr>
        <p:spPr>
          <a:xfrm>
            <a:off x="8835268" y="3865223"/>
            <a:ext cx="2280249" cy="1511952"/>
          </a:xfrm>
          <a:prstGeom prst="rect">
            <a:avLst/>
          </a:prstGeom>
        </p:spPr>
        <p:txBody>
          <a:bodyPr wrap="square">
            <a:spAutoFit/>
          </a:bodyPr>
          <a:lstStyle/>
          <a:p>
            <a:pPr defTabSz="1219170">
              <a:lnSpc>
                <a:spcPct val="150000"/>
              </a:lnSpc>
            </a:pPr>
            <a:r>
              <a:rPr lang="zh-CN" altLang="en-US" sz="1600" kern="0" dirty="0">
                <a:latin typeface="宋体" panose="02010600030101010101" pitchFamily="2" charset="-122"/>
                <a:ea typeface="宋体" panose="02010600030101010101" pitchFamily="2" charset="-122"/>
              </a:rPr>
              <a:t>当前已有部分新冠病毒感染的肺炎患者经过积极治疗，已达到治愈的目的。</a:t>
            </a:r>
          </a:p>
        </p:txBody>
      </p:sp>
      <p:sp>
        <p:nvSpPr>
          <p:cNvPr id="8" name="文本占位符 7"/>
          <p:cNvSpPr>
            <a:spLocks noGrp="1"/>
          </p:cNvSpPr>
          <p:nvPr>
            <p:ph type="body" sz="quarter" idx="15"/>
          </p:nvPr>
        </p:nvSpPr>
        <p:spPr>
          <a:xfrm>
            <a:off x="695402" y="210118"/>
            <a:ext cx="7928834" cy="584775"/>
          </a:xfrm>
        </p:spPr>
        <p:txBody>
          <a:bodyPr/>
          <a:lstStyle/>
          <a:p>
            <a:r>
              <a:rPr lang="zh-CN" altLang="en-US" dirty="0"/>
              <a:t>知此知彼、有针对的战斗</a:t>
            </a:r>
            <a:endParaRPr lang="en-US" altLang="zh-CN" dirty="0"/>
          </a:p>
        </p:txBody>
      </p:sp>
      <p:pic>
        <p:nvPicPr>
          <p:cNvPr id="16" name="图片 15">
            <a:extLst>
              <a:ext uri="{FF2B5EF4-FFF2-40B4-BE49-F238E27FC236}">
                <a16:creationId xmlns:a16="http://schemas.microsoft.com/office/drawing/2014/main" id="{2AC63CD6-9CD9-439D-B2B9-2D7E45C026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487487" y="1834856"/>
            <a:ext cx="2062264" cy="4124528"/>
          </a:xfrm>
          <a:prstGeom prst="rect">
            <a:avLst/>
          </a:prstGeom>
        </p:spPr>
      </p:pic>
      <p:sp>
        <p:nvSpPr>
          <p:cNvPr id="4" name="文本框 3">
            <a:extLst>
              <a:ext uri="{FF2B5EF4-FFF2-40B4-BE49-F238E27FC236}">
                <a16:creationId xmlns:a16="http://schemas.microsoft.com/office/drawing/2014/main" id="{4FB3909C-B026-41E9-8CB8-2D68E3691C89}"/>
              </a:ext>
            </a:extLst>
          </p:cNvPr>
          <p:cNvSpPr txBox="1"/>
          <p:nvPr/>
        </p:nvSpPr>
        <p:spPr>
          <a:xfrm>
            <a:off x="7736114" y="6197600"/>
            <a:ext cx="3106057"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参考资料来源：中国政府网微信公众号</a:t>
            </a:r>
          </a:p>
        </p:txBody>
      </p:sp>
    </p:spTree>
    <p:extLst>
      <p:ext uri="{BB962C8B-B14F-4D97-AF65-F5344CB8AC3E}">
        <p14:creationId xmlns:p14="http://schemas.microsoft.com/office/powerpoint/2010/main" val="17059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5C6B7E17-4A70-4D09-95F3-409C3D81A1D8}"/>
              </a:ext>
            </a:extLst>
          </p:cNvPr>
          <p:cNvGraphicFramePr>
            <a:graphicFrameLocks noGrp="1"/>
          </p:cNvGraphicFramePr>
          <p:nvPr>
            <p:ph idx="4294967295"/>
            <p:extLst>
              <p:ext uri="{D42A27DB-BD31-4B8C-83A1-F6EECF244321}">
                <p14:modId xmlns:p14="http://schemas.microsoft.com/office/powerpoint/2010/main" val="1943483844"/>
              </p:ext>
            </p:extLst>
          </p:nvPr>
        </p:nvGraphicFramePr>
        <p:xfrm>
          <a:off x="-764404" y="738869"/>
          <a:ext cx="8915400" cy="5716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图示 4">
            <a:extLst>
              <a:ext uri="{FF2B5EF4-FFF2-40B4-BE49-F238E27FC236}">
                <a16:creationId xmlns:a16="http://schemas.microsoft.com/office/drawing/2014/main" id="{A2C80502-50C8-4CAD-AA2F-950CFAC57108}"/>
              </a:ext>
            </a:extLst>
          </p:cNvPr>
          <p:cNvGraphicFramePr/>
          <p:nvPr/>
        </p:nvGraphicFramePr>
        <p:xfrm>
          <a:off x="5444195" y="4149969"/>
          <a:ext cx="6375791" cy="29449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图示 5">
            <a:extLst>
              <a:ext uri="{FF2B5EF4-FFF2-40B4-BE49-F238E27FC236}">
                <a16:creationId xmlns:a16="http://schemas.microsoft.com/office/drawing/2014/main" id="{D8C426D0-0ABA-43C2-9974-7BDF6385EEE1}"/>
              </a:ext>
            </a:extLst>
          </p:cNvPr>
          <p:cNvGraphicFramePr/>
          <p:nvPr/>
        </p:nvGraphicFramePr>
        <p:xfrm>
          <a:off x="5444195" y="2708031"/>
          <a:ext cx="6267938" cy="18125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图示 6">
            <a:extLst>
              <a:ext uri="{FF2B5EF4-FFF2-40B4-BE49-F238E27FC236}">
                <a16:creationId xmlns:a16="http://schemas.microsoft.com/office/drawing/2014/main" id="{5842B176-DAB8-4C17-B5A8-4CBDFB5785CD}"/>
              </a:ext>
            </a:extLst>
          </p:cNvPr>
          <p:cNvGraphicFramePr/>
          <p:nvPr/>
        </p:nvGraphicFramePr>
        <p:xfrm>
          <a:off x="5389489" y="670560"/>
          <a:ext cx="6802511" cy="149957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Rectangle: Rounded Corners 32">
            <a:extLst>
              <a:ext uri="{FF2B5EF4-FFF2-40B4-BE49-F238E27FC236}">
                <a16:creationId xmlns:a16="http://schemas.microsoft.com/office/drawing/2014/main" id="{A454FED9-6140-4E68-A8F3-638A049A4041}"/>
              </a:ext>
            </a:extLst>
          </p:cNvPr>
          <p:cNvSpPr/>
          <p:nvPr/>
        </p:nvSpPr>
        <p:spPr>
          <a:xfrm>
            <a:off x="1366813" y="1043275"/>
            <a:ext cx="787516" cy="787515"/>
          </a:xfrm>
          <a:prstGeom prst="roundRect">
            <a:avLst>
              <a:gd name="adj" fmla="val 50000"/>
            </a:avLst>
          </a:prstGeom>
          <a:solidFill>
            <a:srgbClr val="069E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pic>
        <p:nvPicPr>
          <p:cNvPr id="11" name="图形 10">
            <a:extLst>
              <a:ext uri="{FF2B5EF4-FFF2-40B4-BE49-F238E27FC236}">
                <a16:creationId xmlns:a16="http://schemas.microsoft.com/office/drawing/2014/main" id="{380D0A27-B4CD-4823-90FE-8AF50B4F174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97010" y="1156787"/>
            <a:ext cx="527121" cy="527121"/>
          </a:xfrm>
          <a:prstGeom prst="rect">
            <a:avLst/>
          </a:prstGeom>
        </p:spPr>
      </p:pic>
      <p:sp>
        <p:nvSpPr>
          <p:cNvPr id="13" name="Rectangle: Rounded Corners 32">
            <a:extLst>
              <a:ext uri="{FF2B5EF4-FFF2-40B4-BE49-F238E27FC236}">
                <a16:creationId xmlns:a16="http://schemas.microsoft.com/office/drawing/2014/main" id="{5844EA94-950B-40AD-85C7-666BC1365E55}"/>
              </a:ext>
            </a:extLst>
          </p:cNvPr>
          <p:cNvSpPr/>
          <p:nvPr/>
        </p:nvSpPr>
        <p:spPr>
          <a:xfrm>
            <a:off x="1403191" y="5308724"/>
            <a:ext cx="784977" cy="784977"/>
          </a:xfrm>
          <a:prstGeom prst="roundRect">
            <a:avLst>
              <a:gd name="adj" fmla="val 50000"/>
            </a:avLst>
          </a:prstGeom>
          <a:solidFill>
            <a:srgbClr val="069E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pic>
        <p:nvPicPr>
          <p:cNvPr id="14" name="图形 13">
            <a:extLst>
              <a:ext uri="{FF2B5EF4-FFF2-40B4-BE49-F238E27FC236}">
                <a16:creationId xmlns:a16="http://schemas.microsoft.com/office/drawing/2014/main" id="{1BF6E5A1-AADE-40C1-8150-8DC611742BC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582380" y="5476499"/>
            <a:ext cx="449425" cy="449425"/>
          </a:xfrm>
          <a:prstGeom prst="rect">
            <a:avLst/>
          </a:prstGeom>
        </p:spPr>
      </p:pic>
      <p:sp>
        <p:nvSpPr>
          <p:cNvPr id="15" name="Rectangle: Rounded Corners 33">
            <a:extLst>
              <a:ext uri="{FF2B5EF4-FFF2-40B4-BE49-F238E27FC236}">
                <a16:creationId xmlns:a16="http://schemas.microsoft.com/office/drawing/2014/main" id="{079E233E-98F0-4726-968A-EA654C478C72}"/>
              </a:ext>
            </a:extLst>
          </p:cNvPr>
          <p:cNvSpPr/>
          <p:nvPr/>
        </p:nvSpPr>
        <p:spPr>
          <a:xfrm>
            <a:off x="1356807" y="3183982"/>
            <a:ext cx="797522" cy="787515"/>
          </a:xfrm>
          <a:prstGeom prst="roundRect">
            <a:avLst>
              <a:gd name="adj" fmla="val 50000"/>
            </a:avLst>
          </a:prstGeom>
          <a:solidFill>
            <a:srgbClr val="069E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pic>
        <p:nvPicPr>
          <p:cNvPr id="16" name="图形 15">
            <a:extLst>
              <a:ext uri="{FF2B5EF4-FFF2-40B4-BE49-F238E27FC236}">
                <a16:creationId xmlns:a16="http://schemas.microsoft.com/office/drawing/2014/main" id="{0DBA9F8C-BCAF-46D9-9CBA-F2D8AE22826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515166" y="3412889"/>
            <a:ext cx="490808" cy="391998"/>
          </a:xfrm>
          <a:prstGeom prst="rect">
            <a:avLst/>
          </a:prstGeom>
        </p:spPr>
      </p:pic>
      <p:sp>
        <p:nvSpPr>
          <p:cNvPr id="2" name="文本框 1">
            <a:extLst>
              <a:ext uri="{FF2B5EF4-FFF2-40B4-BE49-F238E27FC236}">
                <a16:creationId xmlns:a16="http://schemas.microsoft.com/office/drawing/2014/main" id="{8B4878E3-11D8-4173-9ECD-F679A4FD4142}"/>
              </a:ext>
            </a:extLst>
          </p:cNvPr>
          <p:cNvSpPr txBox="1"/>
          <p:nvPr/>
        </p:nvSpPr>
        <p:spPr>
          <a:xfrm>
            <a:off x="318758" y="918256"/>
            <a:ext cx="744819" cy="5537200"/>
          </a:xfrm>
          <a:prstGeom prst="rect">
            <a:avLst/>
          </a:prstGeom>
          <a:noFill/>
        </p:spPr>
        <p:txBody>
          <a:bodyPr vert="eaVert"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假如我们遭遇了新型冠状病毒</a:t>
            </a:r>
            <a:r>
              <a:rPr lang="en-US" altLang="zh-CN" sz="2800" kern="0" dirty="0">
                <a:latin typeface="微软雅黑" panose="020B0503020204020204" pitchFamily="34" charset="-122"/>
                <a:ea typeface="微软雅黑" panose="020B0503020204020204" pitchFamily="34" charset="-122"/>
                <a:cs typeface="+mn-ea"/>
                <a:sym typeface="+mn-lt"/>
              </a:rPr>
              <a:t>……</a:t>
            </a:r>
            <a:endParaRPr lang="zh-CN" altLang="en-US" sz="2800" kern="0" dirty="0">
              <a:latin typeface="微软雅黑" panose="020B0503020204020204" pitchFamily="34" charset="-122"/>
              <a:ea typeface="微软雅黑" panose="020B0503020204020204" pitchFamily="34" charset="-122"/>
              <a:cs typeface="+mn-ea"/>
              <a:sym typeface="+mn-lt"/>
            </a:endParaRPr>
          </a:p>
        </p:txBody>
      </p:sp>
      <p:sp>
        <p:nvSpPr>
          <p:cNvPr id="3" name="文本框 2">
            <a:extLst>
              <a:ext uri="{FF2B5EF4-FFF2-40B4-BE49-F238E27FC236}">
                <a16:creationId xmlns:a16="http://schemas.microsoft.com/office/drawing/2014/main" id="{BE4769F7-F001-486D-AA3A-3B1A1D63CC57}"/>
              </a:ext>
            </a:extLst>
          </p:cNvPr>
          <p:cNvSpPr txBox="1"/>
          <p:nvPr/>
        </p:nvSpPr>
        <p:spPr>
          <a:xfrm>
            <a:off x="2815565" y="2228194"/>
            <a:ext cx="537028" cy="381258"/>
          </a:xfrm>
          <a:prstGeom prst="rect">
            <a:avLst/>
          </a:prstGeom>
          <a:noFill/>
        </p:spPr>
        <p:txBody>
          <a:bodyPr wrap="square" rtlCol="0">
            <a:spAutoFit/>
          </a:bodyPr>
          <a:lstStyle/>
          <a:p>
            <a:pPr>
              <a:lnSpc>
                <a:spcPct val="130000"/>
              </a:lnSpc>
              <a:spcBef>
                <a:spcPts val="600"/>
              </a:spcBef>
            </a:pPr>
            <a:r>
              <a:rPr lang="zh-CN" altLang="en-US" sz="1600" kern="0" dirty="0">
                <a:latin typeface="微软雅黑" panose="020B0503020204020204" pitchFamily="34" charset="-122"/>
                <a:ea typeface="微软雅黑" panose="020B0503020204020204" pitchFamily="34" charset="-122"/>
                <a:cs typeface="+mn-ea"/>
                <a:sym typeface="+mn-lt"/>
              </a:rPr>
              <a:t>是</a:t>
            </a:r>
          </a:p>
        </p:txBody>
      </p:sp>
      <p:sp>
        <p:nvSpPr>
          <p:cNvPr id="18" name="文本框 17">
            <a:extLst>
              <a:ext uri="{FF2B5EF4-FFF2-40B4-BE49-F238E27FC236}">
                <a16:creationId xmlns:a16="http://schemas.microsoft.com/office/drawing/2014/main" id="{075FEA3D-A693-48D3-BED4-AE007C6ABCA1}"/>
              </a:ext>
            </a:extLst>
          </p:cNvPr>
          <p:cNvSpPr txBox="1"/>
          <p:nvPr/>
        </p:nvSpPr>
        <p:spPr>
          <a:xfrm>
            <a:off x="2815565" y="4341825"/>
            <a:ext cx="537028" cy="381258"/>
          </a:xfrm>
          <a:prstGeom prst="rect">
            <a:avLst/>
          </a:prstGeom>
          <a:noFill/>
        </p:spPr>
        <p:txBody>
          <a:bodyPr wrap="square" rtlCol="0">
            <a:spAutoFit/>
          </a:bodyPr>
          <a:lstStyle/>
          <a:p>
            <a:pPr>
              <a:lnSpc>
                <a:spcPct val="130000"/>
              </a:lnSpc>
              <a:spcBef>
                <a:spcPts val="600"/>
              </a:spcBef>
            </a:pPr>
            <a:r>
              <a:rPr lang="zh-CN" altLang="en-US" sz="1600" kern="0" dirty="0">
                <a:latin typeface="微软雅黑" panose="020B0503020204020204" pitchFamily="34" charset="-122"/>
                <a:ea typeface="微软雅黑" panose="020B0503020204020204" pitchFamily="34" charset="-122"/>
                <a:cs typeface="+mn-ea"/>
                <a:sym typeface="+mn-lt"/>
              </a:rPr>
              <a:t>是</a:t>
            </a:r>
          </a:p>
        </p:txBody>
      </p:sp>
      <p:sp>
        <p:nvSpPr>
          <p:cNvPr id="19" name="文本框 18">
            <a:extLst>
              <a:ext uri="{FF2B5EF4-FFF2-40B4-BE49-F238E27FC236}">
                <a16:creationId xmlns:a16="http://schemas.microsoft.com/office/drawing/2014/main" id="{B89AE3A4-FB18-4377-A809-F2CBD10C37E6}"/>
              </a:ext>
            </a:extLst>
          </p:cNvPr>
          <p:cNvSpPr txBox="1"/>
          <p:nvPr/>
        </p:nvSpPr>
        <p:spPr>
          <a:xfrm>
            <a:off x="4990777" y="3423629"/>
            <a:ext cx="537028" cy="381258"/>
          </a:xfrm>
          <a:prstGeom prst="rect">
            <a:avLst/>
          </a:prstGeom>
          <a:noFill/>
        </p:spPr>
        <p:txBody>
          <a:bodyPr wrap="square" rtlCol="0">
            <a:spAutoFit/>
          </a:bodyPr>
          <a:lstStyle/>
          <a:p>
            <a:pPr>
              <a:lnSpc>
                <a:spcPct val="130000"/>
              </a:lnSpc>
              <a:spcBef>
                <a:spcPts val="600"/>
              </a:spcBef>
            </a:pPr>
            <a:r>
              <a:rPr lang="zh-CN" altLang="en-US" sz="1600" kern="0" dirty="0">
                <a:latin typeface="微软雅黑" panose="020B0503020204020204" pitchFamily="34" charset="-122"/>
                <a:ea typeface="微软雅黑" panose="020B0503020204020204" pitchFamily="34" charset="-122"/>
                <a:cs typeface="+mn-ea"/>
                <a:sym typeface="+mn-lt"/>
              </a:rPr>
              <a:t>否</a:t>
            </a:r>
          </a:p>
        </p:txBody>
      </p:sp>
      <p:sp>
        <p:nvSpPr>
          <p:cNvPr id="20" name="文本框 19">
            <a:extLst>
              <a:ext uri="{FF2B5EF4-FFF2-40B4-BE49-F238E27FC236}">
                <a16:creationId xmlns:a16="http://schemas.microsoft.com/office/drawing/2014/main" id="{F7481CE7-172F-41F1-9175-9989EB54D964}"/>
              </a:ext>
            </a:extLst>
          </p:cNvPr>
          <p:cNvSpPr txBox="1"/>
          <p:nvPr/>
        </p:nvSpPr>
        <p:spPr>
          <a:xfrm>
            <a:off x="4990777" y="1229718"/>
            <a:ext cx="537028" cy="381258"/>
          </a:xfrm>
          <a:prstGeom prst="rect">
            <a:avLst/>
          </a:prstGeom>
          <a:noFill/>
        </p:spPr>
        <p:txBody>
          <a:bodyPr wrap="square" rtlCol="0">
            <a:spAutoFit/>
          </a:bodyPr>
          <a:lstStyle/>
          <a:p>
            <a:pPr>
              <a:lnSpc>
                <a:spcPct val="130000"/>
              </a:lnSpc>
              <a:spcBef>
                <a:spcPts val="600"/>
              </a:spcBef>
            </a:pPr>
            <a:r>
              <a:rPr lang="zh-CN" altLang="en-US" sz="1600" kern="0" dirty="0">
                <a:latin typeface="微软雅黑" panose="020B0503020204020204" pitchFamily="34" charset="-122"/>
                <a:ea typeface="微软雅黑" panose="020B0503020204020204" pitchFamily="34" charset="-122"/>
                <a:cs typeface="+mn-ea"/>
                <a:sym typeface="+mn-lt"/>
              </a:rPr>
              <a:t>否</a:t>
            </a:r>
          </a:p>
        </p:txBody>
      </p:sp>
      <p:sp>
        <p:nvSpPr>
          <p:cNvPr id="9" name="箭头: 右 8">
            <a:extLst>
              <a:ext uri="{FF2B5EF4-FFF2-40B4-BE49-F238E27FC236}">
                <a16:creationId xmlns:a16="http://schemas.microsoft.com/office/drawing/2014/main" id="{AAA29B4B-3FBA-4BF5-AF9D-119520EC781D}"/>
              </a:ext>
            </a:extLst>
          </p:cNvPr>
          <p:cNvSpPr/>
          <p:nvPr/>
        </p:nvSpPr>
        <p:spPr>
          <a:xfrm>
            <a:off x="5109029" y="1610976"/>
            <a:ext cx="335166" cy="219814"/>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1" name="箭头: 右 20">
            <a:extLst>
              <a:ext uri="{FF2B5EF4-FFF2-40B4-BE49-F238E27FC236}">
                <a16:creationId xmlns:a16="http://schemas.microsoft.com/office/drawing/2014/main" id="{277E5AD1-662D-4F1F-A5D7-703AEF9FF38A}"/>
              </a:ext>
            </a:extLst>
          </p:cNvPr>
          <p:cNvSpPr/>
          <p:nvPr/>
        </p:nvSpPr>
        <p:spPr>
          <a:xfrm>
            <a:off x="5091708" y="3751683"/>
            <a:ext cx="335166" cy="219814"/>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2" name="箭头: 右 21">
            <a:extLst>
              <a:ext uri="{FF2B5EF4-FFF2-40B4-BE49-F238E27FC236}">
                <a16:creationId xmlns:a16="http://schemas.microsoft.com/office/drawing/2014/main" id="{8BBDA44B-75DE-4E77-AB86-DB9F174B7B2C}"/>
              </a:ext>
            </a:extLst>
          </p:cNvPr>
          <p:cNvSpPr/>
          <p:nvPr/>
        </p:nvSpPr>
        <p:spPr>
          <a:xfrm>
            <a:off x="5041147" y="5518375"/>
            <a:ext cx="335166" cy="219814"/>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6F8DCA20-5737-49C5-B9EF-3156E613FDFC}"/>
              </a:ext>
            </a:extLst>
          </p:cNvPr>
          <p:cNvSpPr txBox="1"/>
          <p:nvPr/>
        </p:nvSpPr>
        <p:spPr>
          <a:xfrm>
            <a:off x="7837714" y="6445137"/>
            <a:ext cx="3106057"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参考资料来源：中国政府网微信公众号</a:t>
            </a:r>
          </a:p>
        </p:txBody>
      </p:sp>
    </p:spTree>
    <p:extLst>
      <p:ext uri="{BB962C8B-B14F-4D97-AF65-F5344CB8AC3E}">
        <p14:creationId xmlns:p14="http://schemas.microsoft.com/office/powerpoint/2010/main" val="52272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椭圆 33"/>
          <p:cNvSpPr/>
          <p:nvPr/>
        </p:nvSpPr>
        <p:spPr>
          <a:xfrm>
            <a:off x="6482094" y="1136172"/>
            <a:ext cx="4950773" cy="4977836"/>
          </a:xfrm>
          <a:prstGeom prst="ellipse">
            <a:avLst/>
          </a:prstGeom>
          <a:noFill/>
          <a:ln>
            <a:solidFill>
              <a:srgbClr val="1A7BAE"/>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zh-CN" altLang="en-US" sz="2400" kern="0">
              <a:solidFill>
                <a:sysClr val="windowText" lastClr="000000"/>
              </a:solidFill>
            </a:endParaRPr>
          </a:p>
        </p:txBody>
      </p:sp>
      <p:sp>
        <p:nvSpPr>
          <p:cNvPr id="9" name="椭圆 8"/>
          <p:cNvSpPr/>
          <p:nvPr/>
        </p:nvSpPr>
        <p:spPr>
          <a:xfrm>
            <a:off x="591041" y="1136172"/>
            <a:ext cx="5145143" cy="4977836"/>
          </a:xfrm>
          <a:prstGeom prst="ellipse">
            <a:avLst/>
          </a:prstGeom>
          <a:noFill/>
          <a:ln>
            <a:solidFill>
              <a:srgbClr val="1A7BA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zh-CN" altLang="en-US" sz="2400" kern="0">
              <a:solidFill>
                <a:sysClr val="windowText" lastClr="000000"/>
              </a:solidFill>
            </a:endParaRPr>
          </a:p>
        </p:txBody>
      </p:sp>
      <p:sp>
        <p:nvSpPr>
          <p:cNvPr id="23" name="矩形 22"/>
          <p:cNvSpPr/>
          <p:nvPr/>
        </p:nvSpPr>
        <p:spPr>
          <a:xfrm>
            <a:off x="1010229" y="2286693"/>
            <a:ext cx="4534040" cy="3003066"/>
          </a:xfrm>
          <a:prstGeom prst="rect">
            <a:avLst/>
          </a:prstGeom>
        </p:spPr>
        <p:txBody>
          <a:bodyPr wrap="square">
            <a:spAutoFit/>
          </a:bodyPr>
          <a:lstStyle/>
          <a:p>
            <a:pPr lvl="0">
              <a:lnSpc>
                <a:spcPct val="150000"/>
              </a:lnSpc>
            </a:pPr>
            <a:r>
              <a:rPr lang="en-US" altLang="zh-CN" sz="1600" dirty="0"/>
              <a:t>1. 99.7%</a:t>
            </a:r>
            <a:r>
              <a:rPr lang="zh-CN" altLang="en-US" sz="1600" dirty="0"/>
              <a:t>的无水乙醇可以稀释到</a:t>
            </a:r>
            <a:r>
              <a:rPr lang="en-US" altLang="zh-CN" sz="1600" dirty="0"/>
              <a:t>75%</a:t>
            </a:r>
            <a:r>
              <a:rPr lang="zh-CN" altLang="en-US" sz="1600" dirty="0"/>
              <a:t>后做消毒用</a:t>
            </a:r>
            <a:endParaRPr lang="en-US" altLang="zh-CN" sz="1600" dirty="0"/>
          </a:p>
          <a:p>
            <a:pPr lvl="0">
              <a:lnSpc>
                <a:spcPct val="150000"/>
              </a:lnSpc>
            </a:pPr>
            <a:r>
              <a:rPr lang="en-US" altLang="zh-CN" sz="1600" dirty="0"/>
              <a:t>2. </a:t>
            </a:r>
            <a:r>
              <a:rPr lang="zh-CN" altLang="en-US" sz="1600" dirty="0"/>
              <a:t>气溶胶多在</a:t>
            </a:r>
            <a:r>
              <a:rPr lang="en-US" altLang="zh-CN" sz="1600" dirty="0"/>
              <a:t>ICU</a:t>
            </a:r>
            <a:r>
              <a:rPr lang="zh-CN" altLang="en-US" sz="1600" dirty="0"/>
              <a:t>因呼吸机等操作产生，一般环境罕见</a:t>
            </a:r>
            <a:endParaRPr lang="en-US" altLang="zh-CN" sz="1600" dirty="0"/>
          </a:p>
          <a:p>
            <a:pPr lvl="0">
              <a:lnSpc>
                <a:spcPct val="150000"/>
              </a:lnSpc>
            </a:pPr>
            <a:r>
              <a:rPr lang="en-US" altLang="zh-CN" sz="1600" dirty="0"/>
              <a:t>3. </a:t>
            </a:r>
            <a:r>
              <a:rPr lang="zh-CN" altLang="en-US" sz="1600" dirty="0"/>
              <a:t>无症状者也可以传播新型冠状病毒</a:t>
            </a:r>
            <a:endParaRPr lang="en-US" altLang="zh-CN" sz="1600" dirty="0"/>
          </a:p>
          <a:p>
            <a:pPr lvl="0">
              <a:lnSpc>
                <a:spcPct val="150000"/>
              </a:lnSpc>
            </a:pPr>
            <a:r>
              <a:rPr lang="en-US" altLang="zh-CN" sz="1600" dirty="0"/>
              <a:t>4. </a:t>
            </a:r>
            <a:r>
              <a:rPr lang="zh-CN" altLang="en-US" sz="1600" dirty="0"/>
              <a:t>酒精消毒别往空气中喷，也别随意往自己身上喷</a:t>
            </a:r>
            <a:endParaRPr lang="en-US" altLang="zh-CN" sz="1600" dirty="0"/>
          </a:p>
          <a:p>
            <a:pPr lvl="0">
              <a:lnSpc>
                <a:spcPct val="150000"/>
              </a:lnSpc>
            </a:pPr>
            <a:r>
              <a:rPr lang="en-US" altLang="zh-CN" sz="1600" dirty="0"/>
              <a:t>5. </a:t>
            </a:r>
            <a:r>
              <a:rPr lang="zh-CN" altLang="en-US" sz="1600" dirty="0"/>
              <a:t>把饭做熟病毒就会被杀死</a:t>
            </a:r>
            <a:endParaRPr lang="en-US" altLang="zh-CN" sz="1600" dirty="0"/>
          </a:p>
          <a:p>
            <a:pPr lvl="0">
              <a:lnSpc>
                <a:spcPct val="150000"/>
              </a:lnSpc>
            </a:pPr>
            <a:r>
              <a:rPr lang="en-US" altLang="zh-CN" sz="1600" dirty="0"/>
              <a:t>6. </a:t>
            </a:r>
            <a:r>
              <a:rPr lang="zh-CN" altLang="en-US" sz="1600" dirty="0"/>
              <a:t>中央空调存在传播新型冠状病毒的可能性</a:t>
            </a:r>
            <a:endParaRPr lang="zh-CN" altLang="en-US" sz="2000" dirty="0"/>
          </a:p>
        </p:txBody>
      </p:sp>
      <p:sp>
        <p:nvSpPr>
          <p:cNvPr id="3" name="矩形 2"/>
          <p:cNvSpPr/>
          <p:nvPr/>
        </p:nvSpPr>
        <p:spPr>
          <a:xfrm>
            <a:off x="2430217" y="1812001"/>
            <a:ext cx="1555234" cy="420564"/>
          </a:xfrm>
          <a:prstGeom prst="rect">
            <a:avLst/>
          </a:prstGeom>
        </p:spPr>
        <p:txBody>
          <a:bodyPr wrap="none">
            <a:spAutoFit/>
          </a:bodyPr>
          <a:lstStyle/>
          <a:p>
            <a:pPr algn="ctr" defTabSz="1219170"/>
            <a:r>
              <a:rPr lang="zh-CN" altLang="en-US" sz="2133" b="1" kern="0" dirty="0">
                <a:solidFill>
                  <a:schemeClr val="accent4"/>
                </a:solidFill>
                <a:latin typeface="+mn-ea"/>
              </a:rPr>
              <a:t>我们要相信</a:t>
            </a:r>
          </a:p>
        </p:txBody>
      </p:sp>
      <p:sp>
        <p:nvSpPr>
          <p:cNvPr id="35" name="矩形 34"/>
          <p:cNvSpPr/>
          <p:nvPr/>
        </p:nvSpPr>
        <p:spPr>
          <a:xfrm>
            <a:off x="6986831" y="2286693"/>
            <a:ext cx="4497871" cy="3003066"/>
          </a:xfrm>
          <a:prstGeom prst="rect">
            <a:avLst/>
          </a:prstGeom>
        </p:spPr>
        <p:txBody>
          <a:bodyPr wrap="square">
            <a:spAutoFit/>
          </a:bodyPr>
          <a:lstStyle/>
          <a:p>
            <a:pPr lvl="0">
              <a:lnSpc>
                <a:spcPct val="150000"/>
              </a:lnSpc>
            </a:pPr>
            <a:r>
              <a:rPr lang="en-US" altLang="zh-CN" sz="1600" dirty="0"/>
              <a:t>1. </a:t>
            </a:r>
            <a:r>
              <a:rPr lang="zh-CN" altLang="en-US" sz="1600" dirty="0"/>
              <a:t>雄黄可以杀死新型冠状病毒</a:t>
            </a:r>
            <a:endParaRPr lang="en-US" altLang="zh-CN" sz="1600" dirty="0"/>
          </a:p>
          <a:p>
            <a:pPr lvl="0">
              <a:lnSpc>
                <a:spcPct val="150000"/>
              </a:lnSpc>
            </a:pPr>
            <a:r>
              <a:rPr lang="en-US" altLang="zh-CN" sz="1600" dirty="0"/>
              <a:t>2. </a:t>
            </a:r>
            <a:r>
              <a:rPr lang="zh-CN" altLang="en-US" sz="1600" dirty="0"/>
              <a:t>松茸、益生菌、洋葱、大蒜等食物可以预防病毒</a:t>
            </a:r>
            <a:endParaRPr lang="en-US" altLang="zh-CN" sz="1600" dirty="0"/>
          </a:p>
          <a:p>
            <a:pPr lvl="0">
              <a:lnSpc>
                <a:spcPct val="150000"/>
              </a:lnSpc>
            </a:pPr>
            <a:r>
              <a:rPr lang="en-US" altLang="zh-CN" sz="1600" dirty="0"/>
              <a:t>3. </a:t>
            </a:r>
            <a:r>
              <a:rPr lang="zh-CN" altLang="en-US" sz="1600" dirty="0"/>
              <a:t>深呼吸后屏气</a:t>
            </a:r>
            <a:r>
              <a:rPr lang="en-US" altLang="zh-CN" sz="1600" dirty="0"/>
              <a:t>5-10</a:t>
            </a:r>
            <a:r>
              <a:rPr lang="zh-CN" altLang="en-US" sz="1600" dirty="0"/>
              <a:t>秒，如果没咳嗽，证明没有肺炎</a:t>
            </a:r>
            <a:endParaRPr lang="en-US" altLang="zh-CN" sz="1600" dirty="0"/>
          </a:p>
          <a:p>
            <a:pPr lvl="0">
              <a:lnSpc>
                <a:spcPct val="150000"/>
              </a:lnSpc>
            </a:pPr>
            <a:r>
              <a:rPr lang="en-US" altLang="zh-CN" sz="1600" dirty="0"/>
              <a:t>4. </a:t>
            </a:r>
            <a:r>
              <a:rPr lang="zh-CN" altLang="en-US" sz="1600" dirty="0"/>
              <a:t>口罩放在玻璃瓶内煮十分钟消毒后可重复使用</a:t>
            </a:r>
            <a:endParaRPr lang="en-US" altLang="zh-CN" sz="1600" dirty="0"/>
          </a:p>
          <a:p>
            <a:pPr lvl="0">
              <a:lnSpc>
                <a:spcPct val="150000"/>
              </a:lnSpc>
            </a:pPr>
            <a:r>
              <a:rPr lang="en-US" altLang="zh-CN" sz="1600" dirty="0"/>
              <a:t>5. </a:t>
            </a:r>
            <a:r>
              <a:rPr lang="zh-CN" altLang="en-US" sz="1600" dirty="0"/>
              <a:t>抗生素能有效预防和治疗新型冠状病毒</a:t>
            </a:r>
            <a:endParaRPr lang="en-US" altLang="zh-CN" sz="1600" dirty="0"/>
          </a:p>
          <a:p>
            <a:pPr lvl="0">
              <a:lnSpc>
                <a:spcPct val="150000"/>
              </a:lnSpc>
            </a:pPr>
            <a:r>
              <a:rPr lang="en-US" altLang="zh-CN" sz="1600" dirty="0"/>
              <a:t>6. </a:t>
            </a:r>
            <a:r>
              <a:rPr lang="zh-CN" altLang="en-US" sz="1600" dirty="0"/>
              <a:t>白酒放冰箱冷冻室能制作</a:t>
            </a:r>
            <a:r>
              <a:rPr lang="en-US" altLang="zh-CN" sz="1600" dirty="0"/>
              <a:t>75%</a:t>
            </a:r>
            <a:r>
              <a:rPr lang="zh-CN" altLang="en-US" sz="1600" dirty="0"/>
              <a:t>的酒精</a:t>
            </a:r>
            <a:endParaRPr lang="zh-CN" altLang="en-US" dirty="0"/>
          </a:p>
        </p:txBody>
      </p:sp>
      <p:sp>
        <p:nvSpPr>
          <p:cNvPr id="36" name="矩形 35"/>
          <p:cNvSpPr/>
          <p:nvPr/>
        </p:nvSpPr>
        <p:spPr>
          <a:xfrm>
            <a:off x="8130545" y="1799285"/>
            <a:ext cx="1555234" cy="420564"/>
          </a:xfrm>
          <a:prstGeom prst="rect">
            <a:avLst/>
          </a:prstGeom>
        </p:spPr>
        <p:txBody>
          <a:bodyPr wrap="none">
            <a:spAutoFit/>
          </a:bodyPr>
          <a:lstStyle/>
          <a:p>
            <a:pPr algn="ctr" defTabSz="1219170"/>
            <a:r>
              <a:rPr lang="zh-CN" altLang="en-US" sz="2133" b="1" kern="0" dirty="0">
                <a:solidFill>
                  <a:schemeClr val="accent4"/>
                </a:solidFill>
                <a:latin typeface="+mn-ea"/>
              </a:rPr>
              <a:t>我们要拒绝</a:t>
            </a:r>
          </a:p>
        </p:txBody>
      </p:sp>
      <p:sp>
        <p:nvSpPr>
          <p:cNvPr id="2" name="椭圆 1"/>
          <p:cNvSpPr/>
          <p:nvPr/>
        </p:nvSpPr>
        <p:spPr>
          <a:xfrm>
            <a:off x="1010229" y="1643596"/>
            <a:ext cx="525264" cy="5252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altLang="zh-CN" sz="2400" kern="0">
                <a:solidFill>
                  <a:schemeClr val="bg1"/>
                </a:solidFill>
              </a:rPr>
              <a:t>1</a:t>
            </a:r>
            <a:endParaRPr lang="zh-CN" altLang="en-US" sz="2400" kern="0">
              <a:solidFill>
                <a:schemeClr val="bg1"/>
              </a:solidFill>
            </a:endParaRPr>
          </a:p>
        </p:txBody>
      </p:sp>
      <p:sp>
        <p:nvSpPr>
          <p:cNvPr id="16" name="椭圆 15"/>
          <p:cNvSpPr/>
          <p:nvPr/>
        </p:nvSpPr>
        <p:spPr>
          <a:xfrm>
            <a:off x="6986831" y="1484303"/>
            <a:ext cx="525264" cy="5252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altLang="zh-CN" sz="2400" kern="0" dirty="0">
                <a:solidFill>
                  <a:schemeClr val="bg1"/>
                </a:solidFill>
              </a:rPr>
              <a:t>2</a:t>
            </a:r>
            <a:endParaRPr lang="zh-CN" altLang="en-US" sz="2400" kern="0" dirty="0">
              <a:solidFill>
                <a:schemeClr val="bg1"/>
              </a:solidFill>
            </a:endParaRPr>
          </a:p>
        </p:txBody>
      </p:sp>
      <p:sp>
        <p:nvSpPr>
          <p:cNvPr id="22" name="文本占位符 7"/>
          <p:cNvSpPr>
            <a:spLocks noGrp="1"/>
          </p:cNvSpPr>
          <p:nvPr>
            <p:ph type="body" sz="quarter" idx="15"/>
          </p:nvPr>
        </p:nvSpPr>
        <p:spPr>
          <a:xfrm>
            <a:off x="695402" y="200093"/>
            <a:ext cx="7928834" cy="584775"/>
          </a:xfrm>
        </p:spPr>
        <p:txBody>
          <a:bodyPr/>
          <a:lstStyle/>
          <a:p>
            <a:r>
              <a:rPr lang="zh-CN" altLang="en-US" dirty="0"/>
              <a:t>科学防疫、击退谣言</a:t>
            </a:r>
            <a:endParaRPr lang="en-US" altLang="zh-CN" dirty="0"/>
          </a:p>
        </p:txBody>
      </p:sp>
      <p:sp>
        <p:nvSpPr>
          <p:cNvPr id="24" name="矩形 23">
            <a:extLst>
              <a:ext uri="{FF2B5EF4-FFF2-40B4-BE49-F238E27FC236}">
                <a16:creationId xmlns:a16="http://schemas.microsoft.com/office/drawing/2014/main" id="{A2DE674E-612E-4324-A0B6-5B546BA829A9}"/>
              </a:ext>
            </a:extLst>
          </p:cNvPr>
          <p:cNvSpPr/>
          <p:nvPr/>
        </p:nvSpPr>
        <p:spPr>
          <a:xfrm>
            <a:off x="3546869" y="5305891"/>
            <a:ext cx="877164" cy="923330"/>
          </a:xfrm>
          <a:prstGeom prst="rect">
            <a:avLst/>
          </a:prstGeom>
          <a:noFill/>
        </p:spPr>
        <p:txBody>
          <a:bodyPr wrap="none" lIns="91440" tIns="45720" rIns="91440" bIns="45720">
            <a:spAutoFit/>
          </a:bodyPr>
          <a:lstStyle/>
          <a:p>
            <a:pPr algn="ctr"/>
            <a:r>
              <a:rPr lang="zh-CN" altLang="en-US" sz="5400" cap="none" spc="0" dirty="0">
                <a:ln w="22225">
                  <a:solidFill>
                    <a:srgbClr val="FF0000"/>
                  </a:solidFill>
                  <a:prstDash val="solid"/>
                </a:ln>
                <a:solidFill>
                  <a:srgbClr val="FF0000"/>
                </a:solidFill>
                <a:effectLst>
                  <a:glow rad="139700">
                    <a:schemeClr val="accent3">
                      <a:satMod val="175000"/>
                      <a:alpha val="40000"/>
                    </a:schemeClr>
                  </a:glow>
                  <a:outerShdw blurRad="75057" dist="38100" dir="5400000" sy="-20000" rotWithShape="0">
                    <a:prstClr val="black">
                      <a:alpha val="25000"/>
                    </a:prstClr>
                  </a:outerShdw>
                </a:effectLst>
                <a:latin typeface="+mn-ea"/>
              </a:rPr>
              <a:t>真</a:t>
            </a:r>
          </a:p>
        </p:txBody>
      </p:sp>
      <p:sp>
        <p:nvSpPr>
          <p:cNvPr id="25" name="矩形 24">
            <a:extLst>
              <a:ext uri="{FF2B5EF4-FFF2-40B4-BE49-F238E27FC236}">
                <a16:creationId xmlns:a16="http://schemas.microsoft.com/office/drawing/2014/main" id="{9D57A5C1-F653-4406-A1D9-C7CFAB5515CD}"/>
              </a:ext>
            </a:extLst>
          </p:cNvPr>
          <p:cNvSpPr/>
          <p:nvPr/>
        </p:nvSpPr>
        <p:spPr>
          <a:xfrm rot="20334301">
            <a:off x="9769362" y="5105219"/>
            <a:ext cx="1576073" cy="923330"/>
          </a:xfrm>
          <a:prstGeom prst="rect">
            <a:avLst/>
          </a:prstGeom>
          <a:noFill/>
        </p:spPr>
        <p:txBody>
          <a:bodyPr wrap="none" lIns="91440" tIns="45720" rIns="91440" bIns="45720">
            <a:spAutoFit/>
          </a:bodyPr>
          <a:lstStyle/>
          <a:p>
            <a:pPr algn="ctr"/>
            <a:r>
              <a:rPr lang="zh-CN" altLang="en-US" sz="5400" dirty="0">
                <a:ln w="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谣言</a:t>
            </a:r>
          </a:p>
        </p:txBody>
      </p:sp>
      <p:sp>
        <p:nvSpPr>
          <p:cNvPr id="26" name="文本框 25">
            <a:extLst>
              <a:ext uri="{FF2B5EF4-FFF2-40B4-BE49-F238E27FC236}">
                <a16:creationId xmlns:a16="http://schemas.microsoft.com/office/drawing/2014/main" id="{10079628-2B64-47F9-B6FC-FC8A86D6FC16}"/>
              </a:ext>
            </a:extLst>
          </p:cNvPr>
          <p:cNvSpPr txBox="1"/>
          <p:nvPr/>
        </p:nvSpPr>
        <p:spPr>
          <a:xfrm>
            <a:off x="7512095" y="6371635"/>
            <a:ext cx="3106057"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参考资料来源：腾讯新闻较真平台</a:t>
            </a:r>
          </a:p>
        </p:txBody>
      </p:sp>
    </p:spTree>
    <p:extLst>
      <p:ext uri="{BB962C8B-B14F-4D97-AF65-F5344CB8AC3E}">
        <p14:creationId xmlns:p14="http://schemas.microsoft.com/office/powerpoint/2010/main" val="3598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8" name="文本占位符 9"/>
          <p:cNvSpPr>
            <a:spLocks noGrp="1"/>
          </p:cNvSpPr>
          <p:nvPr>
            <p:ph type="body" sz="quarter" idx="11"/>
          </p:nvPr>
        </p:nvSpPr>
        <p:spPr/>
        <p:txBody>
          <a:bodyPr/>
          <a:lstStyle/>
          <a:p>
            <a:r>
              <a:rPr lang="en-US" altLang="zh-CN" kern="0" dirty="0"/>
              <a:t>PART TWO</a:t>
            </a:r>
            <a:endParaRPr lang="zh-CN" altLang="en-US" kern="0" dirty="0"/>
          </a:p>
        </p:txBody>
      </p:sp>
      <p:sp>
        <p:nvSpPr>
          <p:cNvPr id="11" name="文本占位符 10"/>
          <p:cNvSpPr>
            <a:spLocks noGrp="1"/>
          </p:cNvSpPr>
          <p:nvPr>
            <p:ph type="body" sz="quarter" idx="12"/>
          </p:nvPr>
        </p:nvSpPr>
        <p:spPr/>
        <p:txBody>
          <a:bodyPr/>
          <a:lstStyle/>
          <a:p>
            <a:r>
              <a:rPr lang="en-US" altLang="zh-CN" dirty="0"/>
              <a:t>2</a:t>
            </a:r>
            <a:endParaRPr lang="zh-CN" altLang="en-US" dirty="0"/>
          </a:p>
        </p:txBody>
      </p:sp>
      <p:sp>
        <p:nvSpPr>
          <p:cNvPr id="19" name="文本占位符 11"/>
          <p:cNvSpPr>
            <a:spLocks noGrp="1"/>
          </p:cNvSpPr>
          <p:nvPr>
            <p:ph type="body" sz="quarter" idx="13"/>
          </p:nvPr>
        </p:nvSpPr>
        <p:spPr/>
        <p:txBody>
          <a:bodyPr/>
          <a:lstStyle/>
          <a:p>
            <a:pPr lvl="0">
              <a:defRPr cap="all"/>
            </a:pPr>
            <a:r>
              <a:rPr lang="zh-CN" altLang="en-US" dirty="0"/>
              <a:t>自我防护</a:t>
            </a:r>
            <a:endParaRPr lang="en-US" altLang="zh-CN" dirty="0"/>
          </a:p>
        </p:txBody>
      </p:sp>
      <p:sp>
        <p:nvSpPr>
          <p:cNvPr id="20" name="文本占位符 12"/>
          <p:cNvSpPr>
            <a:spLocks noGrp="1"/>
          </p:cNvSpPr>
          <p:nvPr>
            <p:ph type="body" sz="quarter" idx="15"/>
          </p:nvPr>
        </p:nvSpPr>
        <p:spPr>
          <a:xfrm>
            <a:off x="5194570" y="3636243"/>
            <a:ext cx="6569245" cy="461665"/>
          </a:xfrm>
        </p:spPr>
        <p:txBody>
          <a:bodyPr/>
          <a:lstStyle/>
          <a:p>
            <a:r>
              <a:rPr lang="zh-CN" altLang="en-US" sz="2400" dirty="0"/>
              <a:t>保持卫生 </a:t>
            </a:r>
            <a:r>
              <a:rPr lang="en-US" altLang="zh-CN" sz="2400" dirty="0"/>
              <a:t>| </a:t>
            </a:r>
            <a:r>
              <a:rPr lang="zh-CN" altLang="en-US" sz="2400" dirty="0"/>
              <a:t>武装自我 </a:t>
            </a:r>
            <a:r>
              <a:rPr lang="en-US" altLang="zh-CN" sz="2400" dirty="0"/>
              <a:t>| </a:t>
            </a:r>
            <a:r>
              <a:rPr lang="zh-CN" altLang="en-US" sz="2400" dirty="0"/>
              <a:t>关爱家人 </a:t>
            </a:r>
            <a:r>
              <a:rPr lang="en-US" altLang="zh-CN" sz="2400" dirty="0"/>
              <a:t>| </a:t>
            </a:r>
            <a:r>
              <a:rPr lang="zh-CN" altLang="en-US" sz="2400" dirty="0"/>
              <a:t>摒弃陋习</a:t>
            </a:r>
          </a:p>
        </p:txBody>
      </p:sp>
      <p:sp>
        <p:nvSpPr>
          <p:cNvPr id="6" name="矩形 5" descr="Electrician">
            <a:extLst>
              <a:ext uri="{FF2B5EF4-FFF2-40B4-BE49-F238E27FC236}">
                <a16:creationId xmlns:a16="http://schemas.microsoft.com/office/drawing/2014/main" id="{819EB80C-5501-492C-ABB8-D192D7977A66}"/>
              </a:ext>
            </a:extLst>
          </p:cNvPr>
          <p:cNvSpPr/>
          <p:nvPr/>
        </p:nvSpPr>
        <p:spPr>
          <a:xfrm>
            <a:off x="7610063" y="1980081"/>
            <a:ext cx="716558" cy="71655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6489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6023991" y="1360058"/>
            <a:ext cx="0" cy="38404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5573385" y="884717"/>
            <a:ext cx="901209" cy="816091"/>
            <a:chOff x="3682710" y="870654"/>
            <a:chExt cx="675907" cy="612068"/>
          </a:xfrm>
          <a:solidFill>
            <a:schemeClr val="accent3">
              <a:lumMod val="60000"/>
              <a:lumOff val="40000"/>
            </a:schemeClr>
          </a:solidFill>
        </p:grpSpPr>
        <p:sp>
          <p:nvSpPr>
            <p:cNvPr id="32" name="椭圆 31"/>
            <p:cNvSpPr/>
            <p:nvPr/>
          </p:nvSpPr>
          <p:spPr>
            <a:xfrm>
              <a:off x="3714631" y="870654"/>
              <a:ext cx="612068" cy="6120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3" name="TextBox 32"/>
            <p:cNvSpPr txBox="1"/>
            <p:nvPr/>
          </p:nvSpPr>
          <p:spPr>
            <a:xfrm>
              <a:off x="3682710" y="1022799"/>
              <a:ext cx="675907" cy="284742"/>
            </a:xfrm>
            <a:prstGeom prst="rect">
              <a:avLst/>
            </a:prstGeom>
            <a:grpFill/>
          </p:spPr>
          <p:txBody>
            <a:bodyPr wrap="none" rtlCol="0">
              <a:spAutoFit/>
            </a:bodyPr>
            <a:lstStyle/>
            <a:p>
              <a:pPr algn="ctr" defTabSz="1219170"/>
              <a:r>
                <a:rPr lang="zh-CN" altLang="en-US" sz="1867" b="1" kern="0" dirty="0">
                  <a:solidFill>
                    <a:schemeClr val="bg1"/>
                  </a:solidFill>
                </a:rPr>
                <a:t>外出时</a:t>
              </a:r>
            </a:p>
          </p:txBody>
        </p:sp>
      </p:grpSp>
      <p:grpSp>
        <p:nvGrpSpPr>
          <p:cNvPr id="34" name="组合 33"/>
          <p:cNvGrpSpPr/>
          <p:nvPr/>
        </p:nvGrpSpPr>
        <p:grpSpPr>
          <a:xfrm>
            <a:off x="5573385" y="2164860"/>
            <a:ext cx="901209" cy="816091"/>
            <a:chOff x="3675983" y="1851670"/>
            <a:chExt cx="675907" cy="612068"/>
          </a:xfrm>
          <a:solidFill>
            <a:schemeClr val="accent3"/>
          </a:solidFill>
        </p:grpSpPr>
        <p:sp>
          <p:nvSpPr>
            <p:cNvPr id="35" name="椭圆 34"/>
            <p:cNvSpPr/>
            <p:nvPr/>
          </p:nvSpPr>
          <p:spPr>
            <a:xfrm>
              <a:off x="3707904" y="1851670"/>
              <a:ext cx="612068" cy="6120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6" name="TextBox 35"/>
            <p:cNvSpPr txBox="1"/>
            <p:nvPr/>
          </p:nvSpPr>
          <p:spPr>
            <a:xfrm>
              <a:off x="3675983" y="2003815"/>
              <a:ext cx="675907" cy="284742"/>
            </a:xfrm>
            <a:prstGeom prst="rect">
              <a:avLst/>
            </a:prstGeom>
            <a:grpFill/>
          </p:spPr>
          <p:txBody>
            <a:bodyPr wrap="none" rtlCol="0">
              <a:spAutoFit/>
            </a:bodyPr>
            <a:lstStyle/>
            <a:p>
              <a:pPr algn="ctr" defTabSz="1219170"/>
              <a:r>
                <a:rPr lang="zh-CN" altLang="en-US" sz="1867" b="1" kern="0" dirty="0">
                  <a:solidFill>
                    <a:schemeClr val="bg1"/>
                  </a:solidFill>
                </a:rPr>
                <a:t>居家时</a:t>
              </a:r>
            </a:p>
          </p:txBody>
        </p:sp>
      </p:grpSp>
      <p:grpSp>
        <p:nvGrpSpPr>
          <p:cNvPr id="37" name="组合 36"/>
          <p:cNvGrpSpPr/>
          <p:nvPr/>
        </p:nvGrpSpPr>
        <p:grpSpPr>
          <a:xfrm>
            <a:off x="5573386" y="3445003"/>
            <a:ext cx="901209" cy="816091"/>
            <a:chOff x="3669257" y="2832686"/>
            <a:chExt cx="675907" cy="612068"/>
          </a:xfrm>
          <a:solidFill>
            <a:schemeClr val="accent3">
              <a:lumMod val="60000"/>
              <a:lumOff val="40000"/>
            </a:schemeClr>
          </a:solidFill>
        </p:grpSpPr>
        <p:sp>
          <p:nvSpPr>
            <p:cNvPr id="38" name="椭圆 37"/>
            <p:cNvSpPr/>
            <p:nvPr/>
          </p:nvSpPr>
          <p:spPr>
            <a:xfrm>
              <a:off x="3701177" y="2832686"/>
              <a:ext cx="612068" cy="6120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9" name="TextBox 38"/>
            <p:cNvSpPr txBox="1"/>
            <p:nvPr/>
          </p:nvSpPr>
          <p:spPr>
            <a:xfrm>
              <a:off x="3669257" y="2984831"/>
              <a:ext cx="675907" cy="284742"/>
            </a:xfrm>
            <a:prstGeom prst="rect">
              <a:avLst/>
            </a:prstGeom>
            <a:grpFill/>
          </p:spPr>
          <p:txBody>
            <a:bodyPr wrap="none" rtlCol="0">
              <a:spAutoFit/>
            </a:bodyPr>
            <a:lstStyle/>
            <a:p>
              <a:pPr algn="ctr" defTabSz="1219170"/>
              <a:r>
                <a:rPr lang="zh-CN" altLang="en-US" sz="1867" b="1" kern="0" dirty="0">
                  <a:solidFill>
                    <a:schemeClr val="bg1"/>
                  </a:solidFill>
                </a:rPr>
                <a:t>对家人</a:t>
              </a:r>
            </a:p>
          </p:txBody>
        </p:sp>
      </p:grpSp>
      <p:grpSp>
        <p:nvGrpSpPr>
          <p:cNvPr id="40" name="组合 39"/>
          <p:cNvGrpSpPr/>
          <p:nvPr/>
        </p:nvGrpSpPr>
        <p:grpSpPr>
          <a:xfrm>
            <a:off x="5573386" y="4725144"/>
            <a:ext cx="901209" cy="816091"/>
            <a:chOff x="3662530" y="3813702"/>
            <a:chExt cx="675907" cy="612068"/>
          </a:xfrm>
          <a:solidFill>
            <a:schemeClr val="accent3"/>
          </a:solidFill>
        </p:grpSpPr>
        <p:sp>
          <p:nvSpPr>
            <p:cNvPr id="41" name="椭圆 40"/>
            <p:cNvSpPr/>
            <p:nvPr/>
          </p:nvSpPr>
          <p:spPr>
            <a:xfrm>
              <a:off x="3694450" y="3813702"/>
              <a:ext cx="612068" cy="6120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42" name="TextBox 41"/>
            <p:cNvSpPr txBox="1"/>
            <p:nvPr/>
          </p:nvSpPr>
          <p:spPr>
            <a:xfrm>
              <a:off x="3662530" y="3965847"/>
              <a:ext cx="675907" cy="284742"/>
            </a:xfrm>
            <a:prstGeom prst="rect">
              <a:avLst/>
            </a:prstGeom>
            <a:grpFill/>
          </p:spPr>
          <p:txBody>
            <a:bodyPr wrap="none" rtlCol="0">
              <a:spAutoFit/>
            </a:bodyPr>
            <a:lstStyle/>
            <a:p>
              <a:pPr algn="ctr" defTabSz="1219170"/>
              <a:r>
                <a:rPr lang="zh-CN" altLang="en-US" sz="1867" b="1" kern="0" dirty="0">
                  <a:solidFill>
                    <a:schemeClr val="bg1"/>
                  </a:solidFill>
                </a:rPr>
                <a:t>对他人</a:t>
              </a:r>
            </a:p>
          </p:txBody>
        </p:sp>
      </p:grpSp>
      <p:sp>
        <p:nvSpPr>
          <p:cNvPr id="43" name="矩形 42"/>
          <p:cNvSpPr/>
          <p:nvPr/>
        </p:nvSpPr>
        <p:spPr>
          <a:xfrm>
            <a:off x="6624058" y="740701"/>
            <a:ext cx="4987365" cy="1241622"/>
          </a:xfrm>
          <a:prstGeom prst="rect">
            <a:avLst/>
          </a:prstGeom>
        </p:spPr>
        <p:txBody>
          <a:bodyPr wrap="square">
            <a:spAutoFit/>
          </a:bodyPr>
          <a:lstStyle/>
          <a:p>
            <a:pPr defTabSz="1219170"/>
            <a:r>
              <a:rPr lang="zh-CN" altLang="en-US" sz="1867" b="1" kern="0" dirty="0">
                <a:solidFill>
                  <a:schemeClr val="bg2">
                    <a:lumMod val="50000"/>
                  </a:schemeClr>
                </a:solidFill>
              </a:rPr>
              <a:t>不前往疫区，尽量减少外出活动，不聚集，减少到公共场所活动的次数。外出时正确、及时佩戴好一次性口罩，随时保持手部卫生，按照垃圾处理的原则处理废弃口罩。</a:t>
            </a:r>
            <a:endParaRPr lang="zh-CN" altLang="en-US" sz="1867" b="1" kern="0" dirty="0">
              <a:solidFill>
                <a:schemeClr val="accent3">
                  <a:lumMod val="60000"/>
                  <a:lumOff val="40000"/>
                </a:schemeClr>
              </a:solidFill>
            </a:endParaRPr>
          </a:p>
        </p:txBody>
      </p:sp>
      <p:sp>
        <p:nvSpPr>
          <p:cNvPr id="45" name="矩形 44"/>
          <p:cNvSpPr/>
          <p:nvPr/>
        </p:nvSpPr>
        <p:spPr>
          <a:xfrm>
            <a:off x="6680019" y="3519559"/>
            <a:ext cx="4931404" cy="666977"/>
          </a:xfrm>
          <a:prstGeom prst="rect">
            <a:avLst/>
          </a:prstGeom>
        </p:spPr>
        <p:txBody>
          <a:bodyPr wrap="square">
            <a:spAutoFit/>
          </a:bodyPr>
          <a:lstStyle/>
          <a:p>
            <a:pPr defTabSz="1219170"/>
            <a:r>
              <a:rPr lang="zh-CN" altLang="en-US" sz="1867" b="1" kern="0" dirty="0">
                <a:solidFill>
                  <a:schemeClr val="bg2">
                    <a:lumMod val="50000"/>
                  </a:schemeClr>
                </a:solidFill>
              </a:rPr>
              <a:t>关爱家人，主动做好个人和家庭成员的健康检测。</a:t>
            </a:r>
          </a:p>
        </p:txBody>
      </p:sp>
      <p:sp>
        <p:nvSpPr>
          <p:cNvPr id="47" name="矩形 46"/>
          <p:cNvSpPr/>
          <p:nvPr/>
        </p:nvSpPr>
        <p:spPr>
          <a:xfrm>
            <a:off x="854395" y="1952094"/>
            <a:ext cx="4461518" cy="954300"/>
          </a:xfrm>
          <a:prstGeom prst="rect">
            <a:avLst/>
          </a:prstGeom>
        </p:spPr>
        <p:txBody>
          <a:bodyPr wrap="square">
            <a:spAutoFit/>
          </a:bodyPr>
          <a:lstStyle/>
          <a:p>
            <a:pPr algn="r" defTabSz="1219170"/>
            <a:r>
              <a:rPr lang="zh-CN" altLang="en-US" sz="1867" b="1" kern="0" dirty="0">
                <a:solidFill>
                  <a:schemeClr val="bg2">
                    <a:lumMod val="50000"/>
                  </a:schemeClr>
                </a:solidFill>
              </a:rPr>
              <a:t>做好个人防护和家庭卫生，勤通风、勤洗手、勤打扫。平衡膳食，保持健康，适度运动，充分休息。</a:t>
            </a:r>
          </a:p>
        </p:txBody>
      </p:sp>
      <p:sp>
        <p:nvSpPr>
          <p:cNvPr id="49" name="矩形 48"/>
          <p:cNvSpPr/>
          <p:nvPr/>
        </p:nvSpPr>
        <p:spPr>
          <a:xfrm>
            <a:off x="914404" y="4799700"/>
            <a:ext cx="4461517" cy="666977"/>
          </a:xfrm>
          <a:prstGeom prst="rect">
            <a:avLst/>
          </a:prstGeom>
        </p:spPr>
        <p:txBody>
          <a:bodyPr wrap="square">
            <a:spAutoFit/>
          </a:bodyPr>
          <a:lstStyle/>
          <a:p>
            <a:pPr algn="r" defTabSz="1219170"/>
            <a:r>
              <a:rPr lang="zh-CN" altLang="en-US" sz="1867" b="1" kern="0" dirty="0">
                <a:solidFill>
                  <a:schemeClr val="bg2">
                    <a:lumMod val="50000"/>
                  </a:schemeClr>
                </a:solidFill>
              </a:rPr>
              <a:t>主动学习心理科普知识，理解他人的焦虑情绪，尽可能的开导、沟通、相互关照。</a:t>
            </a:r>
          </a:p>
        </p:txBody>
      </p:sp>
      <p:sp>
        <p:nvSpPr>
          <p:cNvPr id="30" name="文本占位符 7"/>
          <p:cNvSpPr>
            <a:spLocks noGrp="1"/>
          </p:cNvSpPr>
          <p:nvPr>
            <p:ph type="body" sz="quarter" idx="15"/>
          </p:nvPr>
        </p:nvSpPr>
        <p:spPr>
          <a:xfrm>
            <a:off x="695402" y="188858"/>
            <a:ext cx="7928834" cy="584775"/>
          </a:xfrm>
        </p:spPr>
        <p:txBody>
          <a:bodyPr/>
          <a:lstStyle/>
          <a:p>
            <a:r>
              <a:rPr lang="zh-CN" altLang="en-US" dirty="0"/>
              <a:t>日常防护常识</a:t>
            </a:r>
            <a:endParaRPr lang="en-US" altLang="zh-CN" dirty="0"/>
          </a:p>
        </p:txBody>
      </p:sp>
      <p:pic>
        <p:nvPicPr>
          <p:cNvPr id="4" name="图片 3">
            <a:extLst>
              <a:ext uri="{FF2B5EF4-FFF2-40B4-BE49-F238E27FC236}">
                <a16:creationId xmlns:a16="http://schemas.microsoft.com/office/drawing/2014/main" id="{6A179420-2780-4B20-95F1-9EBC2837C0D7}"/>
              </a:ext>
            </a:extLst>
          </p:cNvPr>
          <p:cNvPicPr>
            <a:picLocks noChangeAspect="1"/>
          </p:cNvPicPr>
          <p:nvPr/>
        </p:nvPicPr>
        <p:blipFill>
          <a:blip r:embed="rId4"/>
          <a:stretch>
            <a:fillRect/>
          </a:stretch>
        </p:blipFill>
        <p:spPr>
          <a:xfrm>
            <a:off x="9355707" y="4676955"/>
            <a:ext cx="1728560" cy="1728560"/>
          </a:xfrm>
          <a:prstGeom prst="rect">
            <a:avLst/>
          </a:prstGeom>
        </p:spPr>
      </p:pic>
      <p:sp>
        <p:nvSpPr>
          <p:cNvPr id="51" name="文本框 50">
            <a:extLst>
              <a:ext uri="{FF2B5EF4-FFF2-40B4-BE49-F238E27FC236}">
                <a16:creationId xmlns:a16="http://schemas.microsoft.com/office/drawing/2014/main" id="{2AB5AE36-643B-4B99-9416-770342D14D2F}"/>
              </a:ext>
            </a:extLst>
          </p:cNvPr>
          <p:cNvSpPr txBox="1"/>
          <p:nvPr/>
        </p:nvSpPr>
        <p:spPr>
          <a:xfrm>
            <a:off x="914404" y="6352097"/>
            <a:ext cx="3106057"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参考资料来源：中国政府网微信公众号</a:t>
            </a:r>
          </a:p>
        </p:txBody>
      </p:sp>
    </p:spTree>
    <p:extLst>
      <p:ext uri="{BB962C8B-B14F-4D97-AF65-F5344CB8AC3E}">
        <p14:creationId xmlns:p14="http://schemas.microsoft.com/office/powerpoint/2010/main" val="244290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弦形 20"/>
          <p:cNvSpPr/>
          <p:nvPr/>
        </p:nvSpPr>
        <p:spPr>
          <a:xfrm rot="4326166">
            <a:off x="4638993" y="879088"/>
            <a:ext cx="1302020" cy="2906067"/>
          </a:xfrm>
          <a:custGeom>
            <a:avLst/>
            <a:gdLst/>
            <a:ahLst/>
            <a:cxnLst/>
            <a:rect l="l" t="t" r="r" b="b"/>
            <a:pathLst>
              <a:path w="976515" h="2179550">
                <a:moveTo>
                  <a:pt x="721" y="827023"/>
                </a:moveTo>
                <a:lnTo>
                  <a:pt x="431684" y="510647"/>
                </a:lnTo>
                <a:lnTo>
                  <a:pt x="976515" y="2179550"/>
                </a:lnTo>
                <a:cubicBezTo>
                  <a:pt x="546432" y="2038102"/>
                  <a:pt x="209395" y="1700327"/>
                  <a:pt x="68889" y="1269935"/>
                </a:cubicBezTo>
                <a:cubicBezTo>
                  <a:pt x="21613" y="1125121"/>
                  <a:pt x="-1513" y="975644"/>
                  <a:pt x="721" y="827023"/>
                </a:cubicBezTo>
                <a:close/>
                <a:moveTo>
                  <a:pt x="251160" y="21907"/>
                </a:moveTo>
                <a:cubicBezTo>
                  <a:pt x="254984" y="14076"/>
                  <a:pt x="259946" y="7019"/>
                  <a:pt x="264978" y="0"/>
                </a:cubicBezTo>
                <a:lnTo>
                  <a:pt x="265768" y="2419"/>
                </a:lnTo>
                <a:close/>
                <a:moveTo>
                  <a:pt x="5323" y="716406"/>
                </a:moveTo>
                <a:lnTo>
                  <a:pt x="203" y="802696"/>
                </a:lnTo>
                <a:cubicBezTo>
                  <a:pt x="-574" y="773801"/>
                  <a:pt x="833" y="744974"/>
                  <a:pt x="5323" y="716406"/>
                </a:cubicBezTo>
                <a:close/>
                <a:moveTo>
                  <a:pt x="164474" y="164768"/>
                </a:moveTo>
                <a:cubicBezTo>
                  <a:pt x="175948" y="140419"/>
                  <a:pt x="189215" y="116946"/>
                  <a:pt x="205085" y="94955"/>
                </a:cubicBezTo>
                <a:close/>
                <a:moveTo>
                  <a:pt x="27800" y="553402"/>
                </a:moveTo>
                <a:lnTo>
                  <a:pt x="12987" y="636081"/>
                </a:lnTo>
                <a:cubicBezTo>
                  <a:pt x="15579" y="608141"/>
                  <a:pt x="20198" y="580481"/>
                  <a:pt x="27800" y="553402"/>
                </a:cubicBezTo>
                <a:close/>
                <a:moveTo>
                  <a:pt x="95615" y="315745"/>
                </a:moveTo>
                <a:cubicBezTo>
                  <a:pt x="104369" y="289819"/>
                  <a:pt x="114984" y="264570"/>
                  <a:pt x="128372" y="240524"/>
                </a:cubicBezTo>
                <a:close/>
                <a:moveTo>
                  <a:pt x="49968" y="450037"/>
                </a:moveTo>
                <a:cubicBezTo>
                  <a:pt x="55212" y="431044"/>
                  <a:pt x="60853" y="412148"/>
                  <a:pt x="69001" y="394042"/>
                </a:cubicBezTo>
                <a:lnTo>
                  <a:pt x="44988" y="473257"/>
                </a:lnTo>
                <a:cubicBezTo>
                  <a:pt x="45822" y="465305"/>
                  <a:pt x="47863" y="457663"/>
                  <a:pt x="49968" y="450037"/>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0" name="弦形 23"/>
          <p:cNvSpPr/>
          <p:nvPr/>
        </p:nvSpPr>
        <p:spPr>
          <a:xfrm rot="8633980">
            <a:off x="6150720" y="941295"/>
            <a:ext cx="1302048" cy="2906067"/>
          </a:xfrm>
          <a:custGeom>
            <a:avLst/>
            <a:gdLst/>
            <a:ahLst/>
            <a:cxnLst/>
            <a:rect l="l" t="t" r="r" b="b"/>
            <a:pathLst>
              <a:path w="976536" h="2179550">
                <a:moveTo>
                  <a:pt x="249861" y="24000"/>
                </a:moveTo>
                <a:cubicBezTo>
                  <a:pt x="254056" y="15428"/>
                  <a:pt x="259486" y="7692"/>
                  <a:pt x="264999" y="0"/>
                </a:cubicBezTo>
                <a:lnTo>
                  <a:pt x="265828" y="2540"/>
                </a:lnTo>
                <a:close/>
                <a:moveTo>
                  <a:pt x="163416" y="167032"/>
                </a:moveTo>
                <a:cubicBezTo>
                  <a:pt x="174787" y="142557"/>
                  <a:pt x="188047" y="119005"/>
                  <a:pt x="203874" y="96907"/>
                </a:cubicBezTo>
                <a:close/>
                <a:moveTo>
                  <a:pt x="94823" y="318135"/>
                </a:moveTo>
                <a:cubicBezTo>
                  <a:pt x="103445" y="292133"/>
                  <a:pt x="114026" y="266843"/>
                  <a:pt x="127341" y="242733"/>
                </a:cubicBezTo>
                <a:close/>
                <a:moveTo>
                  <a:pt x="44478" y="475734"/>
                </a:moveTo>
                <a:cubicBezTo>
                  <a:pt x="50087" y="448680"/>
                  <a:pt x="57722" y="422126"/>
                  <a:pt x="68204" y="396450"/>
                </a:cubicBezTo>
                <a:close/>
                <a:moveTo>
                  <a:pt x="12765" y="638620"/>
                </a:moveTo>
                <a:cubicBezTo>
                  <a:pt x="15203" y="610692"/>
                  <a:pt x="19766" y="583054"/>
                  <a:pt x="27267" y="555983"/>
                </a:cubicBezTo>
                <a:close/>
                <a:moveTo>
                  <a:pt x="279" y="805278"/>
                </a:moveTo>
                <a:cubicBezTo>
                  <a:pt x="-651" y="776449"/>
                  <a:pt x="698" y="747685"/>
                  <a:pt x="5080" y="719171"/>
                </a:cubicBezTo>
                <a:close/>
                <a:moveTo>
                  <a:pt x="537404" y="1943065"/>
                </a:moveTo>
                <a:cubicBezTo>
                  <a:pt x="321313" y="1771747"/>
                  <a:pt x="156726" y="1538930"/>
                  <a:pt x="68910" y="1269935"/>
                </a:cubicBezTo>
                <a:cubicBezTo>
                  <a:pt x="22163" y="1126742"/>
                  <a:pt x="-971" y="978990"/>
                  <a:pt x="847" y="832007"/>
                </a:cubicBezTo>
                <a:lnTo>
                  <a:pt x="432413" y="512816"/>
                </a:lnTo>
                <a:lnTo>
                  <a:pt x="976536" y="2179550"/>
                </a:lnTo>
                <a:cubicBezTo>
                  <a:pt x="815255" y="2126507"/>
                  <a:pt x="667058" y="2045856"/>
                  <a:pt x="537404" y="1943065"/>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31" name="弦形 26"/>
          <p:cNvSpPr/>
          <p:nvPr/>
        </p:nvSpPr>
        <p:spPr>
          <a:xfrm rot="12929543">
            <a:off x="6567051" y="2393873"/>
            <a:ext cx="1302621" cy="2906067"/>
          </a:xfrm>
          <a:custGeom>
            <a:avLst/>
            <a:gdLst/>
            <a:ahLst/>
            <a:cxnLst/>
            <a:rect l="l" t="t" r="r" b="b"/>
            <a:pathLst>
              <a:path w="976966" h="2179550">
                <a:moveTo>
                  <a:pt x="259407" y="9548"/>
                </a:moveTo>
                <a:cubicBezTo>
                  <a:pt x="261061" y="6119"/>
                  <a:pt x="263239" y="3056"/>
                  <a:pt x="265429" y="0"/>
                </a:cubicBezTo>
                <a:lnTo>
                  <a:pt x="265856" y="1307"/>
                </a:lnTo>
                <a:close/>
                <a:moveTo>
                  <a:pt x="171270" y="151452"/>
                </a:moveTo>
                <a:cubicBezTo>
                  <a:pt x="182997" y="128666"/>
                  <a:pt x="195840" y="106416"/>
                  <a:pt x="211358" y="85725"/>
                </a:cubicBezTo>
                <a:close/>
                <a:moveTo>
                  <a:pt x="100836" y="301712"/>
                </a:moveTo>
                <a:cubicBezTo>
                  <a:pt x="110271" y="276716"/>
                  <a:pt x="120885" y="252146"/>
                  <a:pt x="134381" y="228862"/>
                </a:cubicBezTo>
                <a:close/>
                <a:moveTo>
                  <a:pt x="48554" y="458734"/>
                </a:moveTo>
                <a:cubicBezTo>
                  <a:pt x="55239" y="432038"/>
                  <a:pt x="63171" y="405657"/>
                  <a:pt x="74139" y="380253"/>
                </a:cubicBezTo>
                <a:close/>
                <a:moveTo>
                  <a:pt x="14855" y="621226"/>
                </a:moveTo>
                <a:cubicBezTo>
                  <a:pt x="18484" y="592975"/>
                  <a:pt x="23483" y="564927"/>
                  <a:pt x="31654" y="537532"/>
                </a:cubicBezTo>
                <a:close/>
                <a:moveTo>
                  <a:pt x="334" y="787642"/>
                </a:moveTo>
                <a:cubicBezTo>
                  <a:pt x="569" y="757672"/>
                  <a:pt x="2380" y="727776"/>
                  <a:pt x="7511" y="698199"/>
                </a:cubicBezTo>
                <a:close/>
                <a:moveTo>
                  <a:pt x="976966" y="2179550"/>
                </a:moveTo>
                <a:cubicBezTo>
                  <a:pt x="546883" y="2038102"/>
                  <a:pt x="209846" y="1700327"/>
                  <a:pt x="69340" y="1269935"/>
                </a:cubicBezTo>
                <a:cubicBezTo>
                  <a:pt x="18998" y="1115730"/>
                  <a:pt x="-3959" y="956238"/>
                  <a:pt x="558" y="798143"/>
                </a:cubicBezTo>
                <a:lnTo>
                  <a:pt x="427961" y="497862"/>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54" name="弦形 30"/>
          <p:cNvSpPr/>
          <p:nvPr/>
        </p:nvSpPr>
        <p:spPr>
          <a:xfrm rot="17308887">
            <a:off x="5288629" y="3245041"/>
            <a:ext cx="1302060" cy="2906067"/>
          </a:xfrm>
          <a:custGeom>
            <a:avLst/>
            <a:gdLst/>
            <a:ahLst/>
            <a:cxnLst/>
            <a:rect l="l" t="t" r="r" b="b"/>
            <a:pathLst>
              <a:path w="976545" h="2179550">
                <a:moveTo>
                  <a:pt x="5001" y="720091"/>
                </a:moveTo>
                <a:lnTo>
                  <a:pt x="309" y="806257"/>
                </a:lnTo>
                <a:cubicBezTo>
                  <a:pt x="-678" y="777410"/>
                  <a:pt x="653" y="748627"/>
                  <a:pt x="5001" y="720091"/>
                </a:cubicBezTo>
                <a:close/>
                <a:moveTo>
                  <a:pt x="27092" y="556842"/>
                </a:moveTo>
                <a:lnTo>
                  <a:pt x="12683" y="639580"/>
                </a:lnTo>
                <a:cubicBezTo>
                  <a:pt x="15068" y="611617"/>
                  <a:pt x="19618" y="583948"/>
                  <a:pt x="27092" y="556842"/>
                </a:cubicBezTo>
                <a:close/>
                <a:moveTo>
                  <a:pt x="67939" y="397256"/>
                </a:moveTo>
                <a:lnTo>
                  <a:pt x="44287" y="476668"/>
                </a:lnTo>
                <a:cubicBezTo>
                  <a:pt x="49850" y="449567"/>
                  <a:pt x="57477" y="422975"/>
                  <a:pt x="67939" y="397256"/>
                </a:cubicBezTo>
                <a:close/>
                <a:moveTo>
                  <a:pt x="126994" y="243479"/>
                </a:moveTo>
                <a:lnTo>
                  <a:pt x="94527" y="319034"/>
                </a:lnTo>
                <a:cubicBezTo>
                  <a:pt x="103111" y="292975"/>
                  <a:pt x="113691" y="267640"/>
                  <a:pt x="126994" y="243479"/>
                </a:cubicBezTo>
                <a:close/>
                <a:moveTo>
                  <a:pt x="203462" y="97574"/>
                </a:moveTo>
                <a:lnTo>
                  <a:pt x="163020" y="167881"/>
                </a:lnTo>
                <a:cubicBezTo>
                  <a:pt x="174366" y="143337"/>
                  <a:pt x="187636" y="119733"/>
                  <a:pt x="203462" y="97574"/>
                </a:cubicBezTo>
                <a:close/>
                <a:moveTo>
                  <a:pt x="432679" y="513603"/>
                </a:moveTo>
                <a:lnTo>
                  <a:pt x="976545" y="2179550"/>
                </a:lnTo>
                <a:cubicBezTo>
                  <a:pt x="546462" y="2038102"/>
                  <a:pt x="209425" y="1700327"/>
                  <a:pt x="68919" y="1269935"/>
                </a:cubicBezTo>
                <a:cubicBezTo>
                  <a:pt x="22365" y="1127332"/>
                  <a:pt x="-771" y="980208"/>
                  <a:pt x="895" y="833822"/>
                </a:cubicBezTo>
                <a:close/>
                <a:moveTo>
                  <a:pt x="265008" y="0"/>
                </a:moveTo>
                <a:lnTo>
                  <a:pt x="265851" y="2581"/>
                </a:lnTo>
                <a:lnTo>
                  <a:pt x="249376" y="24783"/>
                </a:lnTo>
                <a:cubicBezTo>
                  <a:pt x="253709" y="15934"/>
                  <a:pt x="259314" y="7943"/>
                  <a:pt x="265008"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55" name="弦形 32"/>
          <p:cNvSpPr/>
          <p:nvPr/>
        </p:nvSpPr>
        <p:spPr>
          <a:xfrm>
            <a:off x="4109114" y="2303577"/>
            <a:ext cx="1301999" cy="2906067"/>
          </a:xfrm>
          <a:custGeom>
            <a:avLst/>
            <a:gdLst/>
            <a:ahLst/>
            <a:cxnLst/>
            <a:rect l="l" t="t" r="r" b="b"/>
            <a:pathLst>
              <a:path w="976499" h="2179550">
                <a:moveTo>
                  <a:pt x="5707" y="712205"/>
                </a:moveTo>
                <a:lnTo>
                  <a:pt x="105" y="798818"/>
                </a:lnTo>
                <a:cubicBezTo>
                  <a:pt x="-432" y="769809"/>
                  <a:pt x="1062" y="740870"/>
                  <a:pt x="5707" y="712205"/>
                </a:cubicBezTo>
                <a:close/>
                <a:moveTo>
                  <a:pt x="28614" y="549532"/>
                </a:moveTo>
                <a:lnTo>
                  <a:pt x="13335" y="632264"/>
                </a:lnTo>
                <a:cubicBezTo>
                  <a:pt x="16169" y="604311"/>
                  <a:pt x="20870" y="576621"/>
                  <a:pt x="28614" y="549532"/>
                </a:cubicBezTo>
                <a:close/>
                <a:moveTo>
                  <a:pt x="430604" y="507387"/>
                </a:moveTo>
                <a:lnTo>
                  <a:pt x="976499" y="2179550"/>
                </a:lnTo>
                <a:cubicBezTo>
                  <a:pt x="546416" y="2038102"/>
                  <a:pt x="209379" y="1700327"/>
                  <a:pt x="68873" y="1269935"/>
                </a:cubicBezTo>
                <a:cubicBezTo>
                  <a:pt x="20807" y="1122700"/>
                  <a:pt x="-2295" y="970645"/>
                  <a:pt x="546" y="819579"/>
                </a:cubicBezTo>
                <a:close/>
                <a:moveTo>
                  <a:pt x="70200" y="390469"/>
                </a:moveTo>
                <a:lnTo>
                  <a:pt x="45771" y="469532"/>
                </a:lnTo>
                <a:cubicBezTo>
                  <a:pt x="51756" y="442576"/>
                  <a:pt x="59507" y="416061"/>
                  <a:pt x="70200" y="390469"/>
                </a:cubicBezTo>
                <a:close/>
                <a:moveTo>
                  <a:pt x="129902" y="237280"/>
                </a:moveTo>
                <a:lnTo>
                  <a:pt x="96821" y="312151"/>
                </a:lnTo>
                <a:cubicBezTo>
                  <a:pt x="105771" y="286369"/>
                  <a:pt x="116427" y="261208"/>
                  <a:pt x="129902" y="237280"/>
                </a:cubicBezTo>
                <a:close/>
                <a:moveTo>
                  <a:pt x="206847" y="92135"/>
                </a:moveTo>
                <a:lnTo>
                  <a:pt x="166080" y="161365"/>
                </a:lnTo>
                <a:cubicBezTo>
                  <a:pt x="177693" y="137249"/>
                  <a:pt x="190948" y="113935"/>
                  <a:pt x="206847" y="92135"/>
                </a:cubicBezTo>
                <a:close/>
                <a:moveTo>
                  <a:pt x="264962" y="0"/>
                </a:moveTo>
                <a:lnTo>
                  <a:pt x="265680" y="2200"/>
                </a:lnTo>
                <a:lnTo>
                  <a:pt x="253131" y="18758"/>
                </a:lnTo>
                <a:cubicBezTo>
                  <a:pt x="256399" y="12045"/>
                  <a:pt x="260655" y="6008"/>
                  <a:pt x="264962"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kern="0">
              <a:solidFill>
                <a:sysClr val="windowText" lastClr="000000"/>
              </a:solidFill>
            </a:endParaRPr>
          </a:p>
        </p:txBody>
      </p:sp>
      <p:sp>
        <p:nvSpPr>
          <p:cNvPr id="56" name="矩形 55"/>
          <p:cNvSpPr/>
          <p:nvPr/>
        </p:nvSpPr>
        <p:spPr>
          <a:xfrm>
            <a:off x="4541795" y="1988840"/>
            <a:ext cx="930136" cy="502766"/>
          </a:xfrm>
          <a:prstGeom prst="rect">
            <a:avLst/>
          </a:prstGeom>
        </p:spPr>
        <p:txBody>
          <a:bodyPr wrap="square">
            <a:spAutoFit/>
          </a:bodyPr>
          <a:lstStyle/>
          <a:p>
            <a:pPr algn="ctr" defTabSz="1219170"/>
            <a:r>
              <a:rPr lang="en-US" altLang="zh-CN" sz="2667" b="1" kern="0">
                <a:solidFill>
                  <a:schemeClr val="bg1"/>
                </a:solidFill>
              </a:rPr>
              <a:t>01</a:t>
            </a:r>
            <a:endParaRPr lang="en-US" altLang="zh-CN" sz="2667" b="1" kern="0" dirty="0">
              <a:solidFill>
                <a:schemeClr val="bg1"/>
              </a:solidFill>
              <a:latin typeface="+mj-ea"/>
              <a:ea typeface="+mj-ea"/>
            </a:endParaRPr>
          </a:p>
        </p:txBody>
      </p:sp>
      <p:sp>
        <p:nvSpPr>
          <p:cNvPr id="57" name="矩形 56"/>
          <p:cNvSpPr/>
          <p:nvPr/>
        </p:nvSpPr>
        <p:spPr>
          <a:xfrm>
            <a:off x="6432037" y="1988840"/>
            <a:ext cx="930136" cy="502766"/>
          </a:xfrm>
          <a:prstGeom prst="rect">
            <a:avLst/>
          </a:prstGeom>
        </p:spPr>
        <p:txBody>
          <a:bodyPr wrap="square">
            <a:spAutoFit/>
          </a:bodyPr>
          <a:lstStyle/>
          <a:p>
            <a:pPr algn="ctr" defTabSz="1219170"/>
            <a:r>
              <a:rPr lang="en-US" altLang="zh-CN" sz="2667" b="1" kern="0">
                <a:solidFill>
                  <a:schemeClr val="bg1"/>
                </a:solidFill>
              </a:rPr>
              <a:t>02</a:t>
            </a:r>
            <a:endParaRPr lang="en-US" altLang="zh-CN" sz="2667" b="1" kern="0" dirty="0">
              <a:solidFill>
                <a:schemeClr val="bg1"/>
              </a:solidFill>
              <a:latin typeface="+mj-ea"/>
              <a:ea typeface="+mj-ea"/>
            </a:endParaRPr>
          </a:p>
        </p:txBody>
      </p:sp>
      <p:sp>
        <p:nvSpPr>
          <p:cNvPr id="58" name="矩形 57"/>
          <p:cNvSpPr/>
          <p:nvPr/>
        </p:nvSpPr>
        <p:spPr>
          <a:xfrm>
            <a:off x="4109747" y="3663605"/>
            <a:ext cx="930136" cy="502766"/>
          </a:xfrm>
          <a:prstGeom prst="rect">
            <a:avLst/>
          </a:prstGeom>
        </p:spPr>
        <p:txBody>
          <a:bodyPr wrap="square">
            <a:spAutoFit/>
          </a:bodyPr>
          <a:lstStyle/>
          <a:p>
            <a:pPr algn="ctr" defTabSz="1219170"/>
            <a:r>
              <a:rPr lang="en-US" altLang="zh-CN" sz="2667" b="1" kern="0">
                <a:solidFill>
                  <a:schemeClr val="bg1"/>
                </a:solidFill>
              </a:rPr>
              <a:t>05</a:t>
            </a:r>
            <a:endParaRPr lang="en-US" altLang="zh-CN" sz="2667" b="1" kern="0" dirty="0">
              <a:solidFill>
                <a:schemeClr val="bg1"/>
              </a:solidFill>
              <a:latin typeface="+mj-ea"/>
              <a:ea typeface="+mj-ea"/>
            </a:endParaRPr>
          </a:p>
        </p:txBody>
      </p:sp>
      <p:sp>
        <p:nvSpPr>
          <p:cNvPr id="59" name="矩形 58"/>
          <p:cNvSpPr/>
          <p:nvPr/>
        </p:nvSpPr>
        <p:spPr>
          <a:xfrm>
            <a:off x="6960096" y="3663605"/>
            <a:ext cx="930136" cy="502766"/>
          </a:xfrm>
          <a:prstGeom prst="rect">
            <a:avLst/>
          </a:prstGeom>
        </p:spPr>
        <p:txBody>
          <a:bodyPr wrap="square">
            <a:spAutoFit/>
          </a:bodyPr>
          <a:lstStyle/>
          <a:p>
            <a:pPr algn="ctr" defTabSz="1219170"/>
            <a:r>
              <a:rPr lang="en-US" altLang="zh-CN" sz="2667" b="1" kern="0">
                <a:solidFill>
                  <a:schemeClr val="bg1"/>
                </a:solidFill>
              </a:rPr>
              <a:t>03</a:t>
            </a:r>
            <a:endParaRPr lang="en-US" altLang="zh-CN" sz="2667" b="1" kern="0" dirty="0">
              <a:solidFill>
                <a:schemeClr val="bg1"/>
              </a:solidFill>
              <a:latin typeface="+mj-ea"/>
              <a:ea typeface="+mj-ea"/>
            </a:endParaRPr>
          </a:p>
        </p:txBody>
      </p:sp>
      <p:sp>
        <p:nvSpPr>
          <p:cNvPr id="60" name="矩形 59"/>
          <p:cNvSpPr/>
          <p:nvPr/>
        </p:nvSpPr>
        <p:spPr>
          <a:xfrm>
            <a:off x="5582879" y="4629133"/>
            <a:ext cx="930136" cy="502766"/>
          </a:xfrm>
          <a:prstGeom prst="rect">
            <a:avLst/>
          </a:prstGeom>
        </p:spPr>
        <p:txBody>
          <a:bodyPr wrap="square">
            <a:spAutoFit/>
          </a:bodyPr>
          <a:lstStyle/>
          <a:p>
            <a:pPr algn="ctr" defTabSz="1219170"/>
            <a:r>
              <a:rPr lang="en-US" altLang="zh-CN" sz="2667" b="1" kern="0">
                <a:solidFill>
                  <a:schemeClr val="bg1"/>
                </a:solidFill>
              </a:rPr>
              <a:t>04</a:t>
            </a:r>
            <a:endParaRPr lang="en-US" altLang="zh-CN" sz="2667" b="1" kern="0" dirty="0">
              <a:solidFill>
                <a:schemeClr val="bg1"/>
              </a:solidFill>
              <a:latin typeface="+mj-ea"/>
              <a:ea typeface="+mj-ea"/>
            </a:endParaRPr>
          </a:p>
        </p:txBody>
      </p:sp>
      <p:sp>
        <p:nvSpPr>
          <p:cNvPr id="63" name="矩形 62"/>
          <p:cNvSpPr/>
          <p:nvPr/>
        </p:nvSpPr>
        <p:spPr>
          <a:xfrm>
            <a:off x="1391479" y="1412777"/>
            <a:ext cx="2584032" cy="379656"/>
          </a:xfrm>
          <a:prstGeom prst="rect">
            <a:avLst/>
          </a:prstGeom>
        </p:spPr>
        <p:txBody>
          <a:bodyPr wrap="square">
            <a:spAutoFit/>
          </a:bodyPr>
          <a:lstStyle/>
          <a:p>
            <a:pPr defTabSz="1219170"/>
            <a:r>
              <a:rPr lang="en-US" altLang="zh-CN" sz="1867" b="1" kern="0" dirty="0">
                <a:solidFill>
                  <a:schemeClr val="accent3">
                    <a:lumMod val="60000"/>
                    <a:lumOff val="40000"/>
                  </a:schemeClr>
                </a:solidFill>
              </a:rPr>
              <a:t>01.</a:t>
            </a:r>
            <a:endParaRPr lang="zh-CN" altLang="en-US" sz="1867" b="1" kern="0" dirty="0">
              <a:solidFill>
                <a:schemeClr val="accent3">
                  <a:lumMod val="60000"/>
                  <a:lumOff val="40000"/>
                </a:schemeClr>
              </a:solidFill>
            </a:endParaRPr>
          </a:p>
        </p:txBody>
      </p:sp>
      <p:sp>
        <p:nvSpPr>
          <p:cNvPr id="64" name="TextBox 63"/>
          <p:cNvSpPr txBox="1"/>
          <p:nvPr/>
        </p:nvSpPr>
        <p:spPr>
          <a:xfrm>
            <a:off x="821976" y="1842501"/>
            <a:ext cx="3153533" cy="452945"/>
          </a:xfrm>
          <a:prstGeom prst="rect">
            <a:avLst/>
          </a:prstGeom>
          <a:noFill/>
        </p:spPr>
        <p:txBody>
          <a:bodyPr wrap="square" rtlCol="0">
            <a:spAutoFit/>
          </a:bodyPr>
          <a:lstStyle/>
          <a:p>
            <a:pPr defTabSz="1219170">
              <a:lnSpc>
                <a:spcPct val="130000"/>
              </a:lnSpc>
              <a:spcBef>
                <a:spcPts val="800"/>
              </a:spcBef>
            </a:pPr>
            <a:r>
              <a:rPr lang="zh-CN" altLang="en-US" sz="2000" dirty="0"/>
              <a:t>居室勤开窗，经常通风。</a:t>
            </a:r>
          </a:p>
        </p:txBody>
      </p:sp>
      <p:sp>
        <p:nvSpPr>
          <p:cNvPr id="65" name="矩形 64"/>
          <p:cNvSpPr/>
          <p:nvPr/>
        </p:nvSpPr>
        <p:spPr>
          <a:xfrm>
            <a:off x="1391479" y="3692101"/>
            <a:ext cx="2584032" cy="379656"/>
          </a:xfrm>
          <a:prstGeom prst="rect">
            <a:avLst/>
          </a:prstGeom>
        </p:spPr>
        <p:txBody>
          <a:bodyPr wrap="square">
            <a:spAutoFit/>
          </a:bodyPr>
          <a:lstStyle/>
          <a:p>
            <a:pPr defTabSz="1219170"/>
            <a:r>
              <a:rPr lang="en-US" altLang="zh-CN" sz="1867" b="1" kern="0" dirty="0">
                <a:solidFill>
                  <a:schemeClr val="accent3">
                    <a:lumMod val="50000"/>
                  </a:schemeClr>
                </a:solidFill>
              </a:rPr>
              <a:t>05.</a:t>
            </a:r>
            <a:endParaRPr lang="zh-CN" altLang="en-US" sz="1867" b="1" kern="0" dirty="0">
              <a:solidFill>
                <a:schemeClr val="accent3">
                  <a:lumMod val="50000"/>
                </a:schemeClr>
              </a:solidFill>
            </a:endParaRPr>
          </a:p>
        </p:txBody>
      </p:sp>
      <p:sp>
        <p:nvSpPr>
          <p:cNvPr id="66" name="TextBox 65"/>
          <p:cNvSpPr txBox="1"/>
          <p:nvPr/>
        </p:nvSpPr>
        <p:spPr>
          <a:xfrm>
            <a:off x="821976" y="4121825"/>
            <a:ext cx="3153534" cy="1253164"/>
          </a:xfrm>
          <a:prstGeom prst="rect">
            <a:avLst/>
          </a:prstGeom>
          <a:noFill/>
        </p:spPr>
        <p:txBody>
          <a:bodyPr wrap="square" rtlCol="0">
            <a:spAutoFit/>
          </a:bodyPr>
          <a:lstStyle/>
          <a:p>
            <a:pPr defTabSz="1219170">
              <a:lnSpc>
                <a:spcPct val="130000"/>
              </a:lnSpc>
              <a:spcBef>
                <a:spcPts val="800"/>
              </a:spcBef>
            </a:pPr>
            <a:r>
              <a:rPr lang="zh-CN" altLang="en-US" sz="2000" kern="0" dirty="0"/>
              <a:t>家庭备置体温计、一次性使用医用口罩、一次性手套、家用消毒用品等物资。</a:t>
            </a:r>
          </a:p>
        </p:txBody>
      </p:sp>
      <p:sp>
        <p:nvSpPr>
          <p:cNvPr id="67" name="矩形 66"/>
          <p:cNvSpPr/>
          <p:nvPr/>
        </p:nvSpPr>
        <p:spPr>
          <a:xfrm>
            <a:off x="8185677" y="619759"/>
            <a:ext cx="2584032" cy="379656"/>
          </a:xfrm>
          <a:prstGeom prst="rect">
            <a:avLst/>
          </a:prstGeom>
        </p:spPr>
        <p:txBody>
          <a:bodyPr wrap="square">
            <a:spAutoFit/>
          </a:bodyPr>
          <a:lstStyle/>
          <a:p>
            <a:pPr defTabSz="1219170"/>
            <a:r>
              <a:rPr lang="en-US" altLang="zh-CN" sz="1867" b="1" kern="0" dirty="0">
                <a:solidFill>
                  <a:schemeClr val="accent3">
                    <a:lumMod val="75000"/>
                  </a:schemeClr>
                </a:solidFill>
              </a:rPr>
              <a:t>02.</a:t>
            </a:r>
            <a:endParaRPr lang="zh-CN" altLang="en-US" sz="1867" b="1" kern="0" dirty="0">
              <a:solidFill>
                <a:schemeClr val="accent3">
                  <a:lumMod val="75000"/>
                </a:schemeClr>
              </a:solidFill>
            </a:endParaRPr>
          </a:p>
        </p:txBody>
      </p:sp>
      <p:sp>
        <p:nvSpPr>
          <p:cNvPr id="68" name="TextBox 67"/>
          <p:cNvSpPr txBox="1"/>
          <p:nvPr/>
        </p:nvSpPr>
        <p:spPr>
          <a:xfrm>
            <a:off x="8185677" y="1049483"/>
            <a:ext cx="3367694" cy="853054"/>
          </a:xfrm>
          <a:prstGeom prst="rect">
            <a:avLst/>
          </a:prstGeom>
          <a:noFill/>
        </p:spPr>
        <p:txBody>
          <a:bodyPr wrap="square" rtlCol="0">
            <a:spAutoFit/>
          </a:bodyPr>
          <a:lstStyle/>
          <a:p>
            <a:pPr defTabSz="1219170">
              <a:lnSpc>
                <a:spcPct val="130000"/>
              </a:lnSpc>
              <a:spcBef>
                <a:spcPts val="800"/>
              </a:spcBef>
            </a:pPr>
            <a:r>
              <a:rPr lang="zh-CN" altLang="en-US" sz="2000" kern="0" dirty="0"/>
              <a:t>家庭成员不共用毛巾，保持家具、餐具清洁，勤晒衣被。</a:t>
            </a:r>
          </a:p>
        </p:txBody>
      </p:sp>
      <p:sp>
        <p:nvSpPr>
          <p:cNvPr id="69" name="矩形 68"/>
          <p:cNvSpPr/>
          <p:nvPr/>
        </p:nvSpPr>
        <p:spPr>
          <a:xfrm>
            <a:off x="8201084" y="2420889"/>
            <a:ext cx="2584032" cy="379656"/>
          </a:xfrm>
          <a:prstGeom prst="rect">
            <a:avLst/>
          </a:prstGeom>
        </p:spPr>
        <p:txBody>
          <a:bodyPr wrap="square">
            <a:spAutoFit/>
          </a:bodyPr>
          <a:lstStyle/>
          <a:p>
            <a:pPr defTabSz="1219170"/>
            <a:r>
              <a:rPr lang="en-US" altLang="zh-CN" sz="1867" b="1" kern="0" dirty="0">
                <a:solidFill>
                  <a:schemeClr val="accent3">
                    <a:lumMod val="60000"/>
                    <a:lumOff val="40000"/>
                  </a:schemeClr>
                </a:solidFill>
              </a:rPr>
              <a:t>03.</a:t>
            </a:r>
            <a:endParaRPr lang="zh-CN" altLang="en-US" sz="1867" b="1" kern="0" dirty="0">
              <a:solidFill>
                <a:schemeClr val="accent3">
                  <a:lumMod val="60000"/>
                  <a:lumOff val="40000"/>
                </a:schemeClr>
              </a:solidFill>
            </a:endParaRPr>
          </a:p>
        </p:txBody>
      </p:sp>
      <p:sp>
        <p:nvSpPr>
          <p:cNvPr id="70" name="TextBox 69"/>
          <p:cNvSpPr txBox="1"/>
          <p:nvPr/>
        </p:nvSpPr>
        <p:spPr>
          <a:xfrm>
            <a:off x="8201083" y="2850613"/>
            <a:ext cx="3352288" cy="1253164"/>
          </a:xfrm>
          <a:prstGeom prst="rect">
            <a:avLst/>
          </a:prstGeom>
          <a:noFill/>
        </p:spPr>
        <p:txBody>
          <a:bodyPr wrap="square" rtlCol="0">
            <a:spAutoFit/>
          </a:bodyPr>
          <a:lstStyle/>
          <a:p>
            <a:pPr defTabSz="1219170">
              <a:lnSpc>
                <a:spcPct val="130000"/>
              </a:lnSpc>
              <a:spcBef>
                <a:spcPts val="800"/>
              </a:spcBef>
            </a:pPr>
            <a:r>
              <a:rPr lang="zh-CN" altLang="en-US" sz="2000" kern="0" dirty="0"/>
              <a:t>不随地吐痰，口鼻分泌物用纸巾包好后丢弃，打喷嚏时用胳膊肘或干净纸巾遮挡。</a:t>
            </a:r>
          </a:p>
        </p:txBody>
      </p:sp>
      <p:sp>
        <p:nvSpPr>
          <p:cNvPr id="71" name="矩形 70"/>
          <p:cNvSpPr/>
          <p:nvPr/>
        </p:nvSpPr>
        <p:spPr>
          <a:xfrm>
            <a:off x="7524130" y="5058424"/>
            <a:ext cx="2584032" cy="379656"/>
          </a:xfrm>
          <a:prstGeom prst="rect">
            <a:avLst/>
          </a:prstGeom>
        </p:spPr>
        <p:txBody>
          <a:bodyPr wrap="square">
            <a:spAutoFit/>
          </a:bodyPr>
          <a:lstStyle/>
          <a:p>
            <a:pPr defTabSz="1219170"/>
            <a:r>
              <a:rPr lang="en-US" altLang="zh-CN" sz="1867" b="1" kern="0" dirty="0">
                <a:solidFill>
                  <a:schemeClr val="accent3">
                    <a:lumMod val="75000"/>
                  </a:schemeClr>
                </a:solidFill>
              </a:rPr>
              <a:t>04.</a:t>
            </a:r>
            <a:r>
              <a:rPr lang="zh-CN" altLang="en-US" sz="1867" b="1" kern="0" dirty="0">
                <a:solidFill>
                  <a:schemeClr val="accent3">
                    <a:lumMod val="75000"/>
                  </a:schemeClr>
                </a:solidFill>
              </a:rPr>
              <a:t> </a:t>
            </a:r>
          </a:p>
        </p:txBody>
      </p:sp>
      <p:sp>
        <p:nvSpPr>
          <p:cNvPr id="72" name="TextBox 71"/>
          <p:cNvSpPr txBox="1"/>
          <p:nvPr/>
        </p:nvSpPr>
        <p:spPr>
          <a:xfrm>
            <a:off x="5472746" y="5638783"/>
            <a:ext cx="4926453" cy="853054"/>
          </a:xfrm>
          <a:prstGeom prst="rect">
            <a:avLst/>
          </a:prstGeom>
          <a:noFill/>
        </p:spPr>
        <p:txBody>
          <a:bodyPr wrap="square" rtlCol="0">
            <a:spAutoFit/>
          </a:bodyPr>
          <a:lstStyle/>
          <a:p>
            <a:pPr defTabSz="1219170">
              <a:lnSpc>
                <a:spcPct val="130000"/>
              </a:lnSpc>
              <a:spcBef>
                <a:spcPts val="800"/>
              </a:spcBef>
            </a:pPr>
            <a:r>
              <a:rPr lang="zh-CN" altLang="en-US" sz="2000" kern="0" dirty="0"/>
              <a:t>不要接触、购买和食用野生动物，尽量避免前往售卖活体动物的市场。</a:t>
            </a:r>
          </a:p>
        </p:txBody>
      </p:sp>
      <p:sp>
        <p:nvSpPr>
          <p:cNvPr id="32" name="文本占位符 7"/>
          <p:cNvSpPr>
            <a:spLocks noGrp="1"/>
          </p:cNvSpPr>
          <p:nvPr>
            <p:ph type="body" sz="quarter" idx="15"/>
          </p:nvPr>
        </p:nvSpPr>
        <p:spPr>
          <a:xfrm>
            <a:off x="695402" y="231529"/>
            <a:ext cx="7928834" cy="584775"/>
          </a:xfrm>
        </p:spPr>
        <p:txBody>
          <a:bodyPr/>
          <a:lstStyle/>
          <a:p>
            <a:r>
              <a:rPr lang="zh-CN" altLang="en-US" dirty="0"/>
              <a:t>养成、保持良好的卫生习惯</a:t>
            </a:r>
            <a:endParaRPr lang="en-US" altLang="zh-CN" dirty="0"/>
          </a:p>
        </p:txBody>
      </p:sp>
      <p:pic>
        <p:nvPicPr>
          <p:cNvPr id="4" name="图片 3">
            <a:extLst>
              <a:ext uri="{FF2B5EF4-FFF2-40B4-BE49-F238E27FC236}">
                <a16:creationId xmlns:a16="http://schemas.microsoft.com/office/drawing/2014/main" id="{5F5BC532-2DDC-4236-8A54-201F3B1C60AC}"/>
              </a:ext>
            </a:extLst>
          </p:cNvPr>
          <p:cNvPicPr>
            <a:picLocks noChangeAspect="1"/>
          </p:cNvPicPr>
          <p:nvPr/>
        </p:nvPicPr>
        <p:blipFill>
          <a:blip r:embed="rId4"/>
          <a:stretch>
            <a:fillRect/>
          </a:stretch>
        </p:blipFill>
        <p:spPr>
          <a:xfrm>
            <a:off x="5419725" y="2752725"/>
            <a:ext cx="1352550" cy="1352550"/>
          </a:xfrm>
          <a:prstGeom prst="rect">
            <a:avLst/>
          </a:prstGeom>
        </p:spPr>
      </p:pic>
      <p:sp>
        <p:nvSpPr>
          <p:cNvPr id="34" name="文本框 33">
            <a:extLst>
              <a:ext uri="{FF2B5EF4-FFF2-40B4-BE49-F238E27FC236}">
                <a16:creationId xmlns:a16="http://schemas.microsoft.com/office/drawing/2014/main" id="{FE7DCD76-63BF-4F04-BD05-A6423D0F7FC5}"/>
              </a:ext>
            </a:extLst>
          </p:cNvPr>
          <p:cNvSpPr txBox="1"/>
          <p:nvPr/>
        </p:nvSpPr>
        <p:spPr>
          <a:xfrm>
            <a:off x="845713" y="6337339"/>
            <a:ext cx="3106057" cy="254813"/>
          </a:xfrm>
          <a:prstGeom prst="rect">
            <a:avLst/>
          </a:prstGeom>
          <a:noFill/>
        </p:spPr>
        <p:txBody>
          <a:bodyPr wrap="square" rtlCol="0">
            <a:spAutoFit/>
          </a:bodyPr>
          <a:lstStyle/>
          <a:p>
            <a:pPr>
              <a:lnSpc>
                <a:spcPct val="130000"/>
              </a:lnSpc>
              <a:spcBef>
                <a:spcPts val="600"/>
              </a:spcBef>
            </a:pPr>
            <a:r>
              <a:rPr lang="zh-CN" altLang="en-US" sz="900" kern="0" dirty="0">
                <a:latin typeface="微软雅黑" panose="020B0503020204020204" pitchFamily="34" charset="-122"/>
                <a:ea typeface="微软雅黑" panose="020B0503020204020204" pitchFamily="34" charset="-122"/>
                <a:cs typeface="+mn-ea"/>
                <a:sym typeface="+mn-lt"/>
              </a:rPr>
              <a:t>参考资料来源：中国政府网微信公众号</a:t>
            </a:r>
          </a:p>
        </p:txBody>
      </p:sp>
    </p:spTree>
    <p:extLst>
      <p:ext uri="{BB962C8B-B14F-4D97-AF65-F5344CB8AC3E}">
        <p14:creationId xmlns:p14="http://schemas.microsoft.com/office/powerpoint/2010/main" val="22795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多彩2">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fontScheme name="常用字体2">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theme>
</file>

<file path=ppt/theme/theme2.xml><?xml version="1.0" encoding="utf-8"?>
<a:theme xmlns:a="http://schemas.openxmlformats.org/drawingml/2006/main" name="OfficePLUS">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502</TotalTime>
  <Words>1820</Words>
  <Application>Microsoft Office PowerPoint</Application>
  <PresentationFormat>宽屏</PresentationFormat>
  <Paragraphs>230</Paragraphs>
  <Slides>20</Slides>
  <Notes>18</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20</vt:i4>
      </vt:variant>
    </vt:vector>
  </HeadingPairs>
  <TitlesOfParts>
    <vt:vector size="33" baseType="lpstr">
      <vt:lpstr>等线</vt:lpstr>
      <vt:lpstr>方正舒体</vt:lpstr>
      <vt:lpstr>黑体</vt:lpstr>
      <vt:lpstr>思源黑体</vt:lpstr>
      <vt:lpstr>宋体</vt:lpstr>
      <vt:lpstr>微软雅黑</vt:lpstr>
      <vt:lpstr>Arial</vt:lpstr>
      <vt:lpstr>Century Gothic</vt:lpstr>
      <vt:lpstr>Impact</vt:lpstr>
      <vt:lpstr>Segoe UI Light</vt:lpstr>
      <vt:lpstr>Wingdings</vt:lpstr>
      <vt:lpstr>Office 主题</vt:lpstr>
      <vt:lpstr>OfficePLUS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OfficePLUS</dc:creator>
  <cp:keywords/>
  <dc:description/>
  <cp:lastModifiedBy>王 彦沣</cp:lastModifiedBy>
  <cp:revision>109</cp:revision>
  <dcterms:created xsi:type="dcterms:W3CDTF">2015-08-18T02:51:41Z</dcterms:created>
  <dcterms:modified xsi:type="dcterms:W3CDTF">2020-02-13T08:46:52Z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2017-12-21T06:36:36.2809056Z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